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handoutMasterIdLst>
    <p:handoutMasterId r:id="rId35"/>
  </p:handoutMasterIdLst>
  <p:sldIdLst>
    <p:sldId id="262" r:id="rId5"/>
    <p:sldId id="269" r:id="rId6"/>
    <p:sldId id="259" r:id="rId7"/>
    <p:sldId id="256" r:id="rId8"/>
    <p:sldId id="260" r:id="rId9"/>
    <p:sldId id="263" r:id="rId10"/>
    <p:sldId id="279" r:id="rId11"/>
    <p:sldId id="286" r:id="rId12"/>
    <p:sldId id="287" r:id="rId13"/>
    <p:sldId id="276" r:id="rId14"/>
    <p:sldId id="288" r:id="rId15"/>
    <p:sldId id="268" r:id="rId16"/>
    <p:sldId id="296" r:id="rId17"/>
    <p:sldId id="289" r:id="rId18"/>
    <p:sldId id="267" r:id="rId19"/>
    <p:sldId id="282" r:id="rId20"/>
    <p:sldId id="293" r:id="rId21"/>
    <p:sldId id="257" r:id="rId22"/>
    <p:sldId id="272" r:id="rId23"/>
    <p:sldId id="294" r:id="rId24"/>
    <p:sldId id="290" r:id="rId25"/>
    <p:sldId id="291" r:id="rId26"/>
    <p:sldId id="284" r:id="rId27"/>
    <p:sldId id="278" r:id="rId28"/>
    <p:sldId id="285" r:id="rId29"/>
    <p:sldId id="277" r:id="rId30"/>
    <p:sldId id="281" r:id="rId31"/>
    <p:sldId id="292" r:id="rId32"/>
    <p:sldId id="283" r:id="rId33"/>
    <p:sldId id="28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13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13784-F3AB-D0EE-176C-A2906A91E919}" v="354" dt="2021-09-27T11:39:54.050"/>
    <p1510:client id="{7A77C170-F539-9375-1124-310589FF1889}" v="939" dt="2021-09-24T19:13:28.937"/>
    <p1510:client id="{8CA5364C-BB12-720B-1804-F020254A7F67}" v="1" dt="2021-09-27T12:38:33.483"/>
    <p1510:client id="{F166E0B0-F974-BBCC-2341-D8301C4E4EC2}" v="8" dt="2021-09-27T10:59:37.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D0ABBF3-F339-4A96-BDF7-B7A3DC824FDA}" type="datetimeFigureOut">
              <a:rPr lang="en-US" smtClean="0"/>
              <a:t>9/27/2021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A442C78-8F1D-49C3-8A0C-F31FF6798BBC}" type="slidenum">
              <a:rPr lang="en-US" smtClean="0"/>
              <a:t>‹#›</a:t>
            </a:fld>
            <a:endParaRPr lang="en-US"/>
          </a:p>
        </p:txBody>
      </p:sp>
    </p:spTree>
    <p:extLst>
      <p:ext uri="{BB962C8B-B14F-4D97-AF65-F5344CB8AC3E}">
        <p14:creationId xmlns:p14="http://schemas.microsoft.com/office/powerpoint/2010/main" val="68974220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222045-CDE2-4DCD-ADEC-4755C5A3848F}"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D666-E4D1-4889-986E-9B18BDB96F60}"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22045-CDE2-4DCD-ADEC-4755C5A3848F}"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D666-E4D1-4889-986E-9B18BDB96F6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22045-CDE2-4DCD-ADEC-4755C5A3848F}"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D666-E4D1-4889-986E-9B18BDB96F6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222045-CDE2-4DCD-ADEC-4755C5A3848F}"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D666-E4D1-4889-986E-9B18BDB96F6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22045-CDE2-4DCD-ADEC-4755C5A3848F}"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D666-E4D1-4889-986E-9B18BDB96F6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1222045-CDE2-4DCD-ADEC-4755C5A3848F}"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7D666-E4D1-4889-986E-9B18BDB96F6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22045-CDE2-4DCD-ADEC-4755C5A3848F}" type="datetimeFigureOut">
              <a:rPr lang="en-US" smtClean="0"/>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57D666-E4D1-4889-986E-9B18BDB96F6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222045-CDE2-4DCD-ADEC-4755C5A3848F}" type="datetimeFigureOut">
              <a:rPr lang="en-US" smtClean="0"/>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57D666-E4D1-4889-986E-9B18BDB96F6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22045-CDE2-4DCD-ADEC-4755C5A3848F}" type="datetimeFigureOut">
              <a:rPr lang="en-US" smtClean="0"/>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57D666-E4D1-4889-986E-9B18BDB96F6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22045-CDE2-4DCD-ADEC-4755C5A3848F}"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7D666-E4D1-4889-986E-9B18BDB96F6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22045-CDE2-4DCD-ADEC-4755C5A3848F}"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7D666-E4D1-4889-986E-9B18BDB96F60}"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41222045-CDE2-4DCD-ADEC-4755C5A3848F}" type="datetimeFigureOut">
              <a:rPr lang="en-US" smtClean="0"/>
              <a:t>9/27/2021</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B57D666-E4D1-4889-986E-9B18BDB96F6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forms.office.com/Pages/ResponsePage.aspx?id=U6z2wXdrtU2Uck8QTurJaqwNFOF5HB5OvUmr8IWrm-dUQUY0T0RESEwxTVhMTTlURjZZWjdVQTc5UC4u"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hyperlink" Target="https://www.nacacfairs.or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ommonblackcollegeapp.com/" TargetMode="Externa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www.paralegalalliance.com/10-steps-to-create-a-paralegal-resume-to-get-you-an-interview/"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harford.edu/continuing-education/certificate-to-career.aspx" TargetMode="External"/><Relationship Id="rId7" Type="http://schemas.openxmlformats.org/officeDocument/2006/relationships/image" Target="../media/image39.png"/><Relationship Id="rId2" Type="http://schemas.openxmlformats.org/officeDocument/2006/relationships/hyperlink" Target="http://ww2.harford.edu/Catalog/programs_of_study.asp"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2895600"/>
            <a:ext cx="4876800" cy="3200400"/>
          </a:xfrm>
        </p:spPr>
        <p:txBody>
          <a:bodyPr>
            <a:normAutofit/>
          </a:bodyPr>
          <a:lstStyle/>
          <a:p>
            <a:r>
              <a:rPr lang="en-US" sz="3200"/>
              <a:t>Ms. Farthing (A-D)</a:t>
            </a:r>
          </a:p>
          <a:p>
            <a:r>
              <a:rPr lang="en-US" sz="3200"/>
              <a:t>Ms. Jacobson (E-K)</a:t>
            </a:r>
          </a:p>
          <a:p>
            <a:r>
              <a:rPr lang="en-US" sz="3200"/>
              <a:t>Ms. Humphreys (L-R)</a:t>
            </a:r>
          </a:p>
          <a:p>
            <a:r>
              <a:rPr lang="en-US" sz="3200"/>
              <a:t>Ms. Joyce (S-Z)</a:t>
            </a:r>
          </a:p>
        </p:txBody>
      </p:sp>
      <p:sp>
        <p:nvSpPr>
          <p:cNvPr id="2" name="Title 1"/>
          <p:cNvSpPr>
            <a:spLocks noGrp="1"/>
          </p:cNvSpPr>
          <p:nvPr>
            <p:ph type="ctrTitle"/>
          </p:nvPr>
        </p:nvSpPr>
        <p:spPr>
          <a:xfrm>
            <a:off x="152400" y="685800"/>
            <a:ext cx="8839200" cy="1828800"/>
          </a:xfrm>
        </p:spPr>
        <p:txBody>
          <a:bodyPr>
            <a:normAutofit fontScale="90000"/>
          </a:bodyPr>
          <a:lstStyle/>
          <a:p>
            <a:r>
              <a:rPr lang="en-US" sz="7200"/>
              <a:t>Using Naviance</a:t>
            </a:r>
            <a:br>
              <a:rPr lang="en-US"/>
            </a:br>
            <a:r>
              <a:rPr lang="en-US"/>
              <a:t>Your Future Planning Tool</a:t>
            </a:r>
          </a:p>
        </p:txBody>
      </p:sp>
    </p:spTree>
    <p:extLst>
      <p:ext uri="{BB962C8B-B14F-4D97-AF65-F5344CB8AC3E}">
        <p14:creationId xmlns:p14="http://schemas.microsoft.com/office/powerpoint/2010/main" val="2762414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ED00A-235F-41A3-81B1-E2BD91B5CE4C}"/>
              </a:ext>
            </a:extLst>
          </p:cNvPr>
          <p:cNvPicPr>
            <a:picLocks noChangeAspect="1"/>
          </p:cNvPicPr>
          <p:nvPr/>
        </p:nvPicPr>
        <p:blipFill rotWithShape="1">
          <a:blip r:embed="rId2"/>
          <a:srcRect l="6250" t="13107" r="2500" b="7205"/>
          <a:stretch/>
        </p:blipFill>
        <p:spPr>
          <a:xfrm>
            <a:off x="95250" y="1524000"/>
            <a:ext cx="8953500" cy="4906027"/>
          </a:xfrm>
          <a:prstGeom prst="rect">
            <a:avLst/>
          </a:prstGeom>
          <a:ln w="38100">
            <a:solidFill>
              <a:schemeClr val="accent4">
                <a:lumMod val="50000"/>
              </a:schemeClr>
            </a:solidFill>
          </a:ln>
        </p:spPr>
      </p:pic>
      <p:sp>
        <p:nvSpPr>
          <p:cNvPr id="3" name="TextBox 2">
            <a:extLst>
              <a:ext uri="{FF2B5EF4-FFF2-40B4-BE49-F238E27FC236}">
                <a16:creationId xmlns:a16="http://schemas.microsoft.com/office/drawing/2014/main" id="{5D917412-1289-4735-91D3-EC1679860A9A}"/>
              </a:ext>
            </a:extLst>
          </p:cNvPr>
          <p:cNvSpPr txBox="1"/>
          <p:nvPr/>
        </p:nvSpPr>
        <p:spPr>
          <a:xfrm>
            <a:off x="1905000" y="441225"/>
            <a:ext cx="5638800" cy="707886"/>
          </a:xfrm>
          <a:prstGeom prst="rect">
            <a:avLst/>
          </a:prstGeom>
          <a:noFill/>
        </p:spPr>
        <p:txBody>
          <a:bodyPr wrap="square" rtlCol="0">
            <a:spAutoFit/>
          </a:bodyPr>
          <a:lstStyle/>
          <a:p>
            <a:r>
              <a:rPr lang="en-US" sz="4000"/>
              <a:t>College I’m Applying To</a:t>
            </a:r>
          </a:p>
        </p:txBody>
      </p:sp>
    </p:spTree>
    <p:extLst>
      <p:ext uri="{BB962C8B-B14F-4D97-AF65-F5344CB8AC3E}">
        <p14:creationId xmlns:p14="http://schemas.microsoft.com/office/powerpoint/2010/main" val="61052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EFF510-9E53-45DE-9CDC-4D4D12E98F85}"/>
              </a:ext>
            </a:extLst>
          </p:cNvPr>
          <p:cNvPicPr>
            <a:picLocks noChangeAspect="1"/>
          </p:cNvPicPr>
          <p:nvPr/>
        </p:nvPicPr>
        <p:blipFill>
          <a:blip r:embed="rId2"/>
          <a:stretch>
            <a:fillRect/>
          </a:stretch>
        </p:blipFill>
        <p:spPr>
          <a:xfrm>
            <a:off x="243605" y="350420"/>
            <a:ext cx="8656790" cy="6342510"/>
          </a:xfrm>
          <a:prstGeom prst="rect">
            <a:avLst/>
          </a:prstGeom>
        </p:spPr>
      </p:pic>
    </p:spTree>
    <p:extLst>
      <p:ext uri="{BB962C8B-B14F-4D97-AF65-F5344CB8AC3E}">
        <p14:creationId xmlns:p14="http://schemas.microsoft.com/office/powerpoint/2010/main" val="2860289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583FFA-E4E5-432A-9AFE-BF9FCA9A0C58}"/>
              </a:ext>
            </a:extLst>
          </p:cNvPr>
          <p:cNvPicPr>
            <a:picLocks noChangeAspect="1"/>
          </p:cNvPicPr>
          <p:nvPr/>
        </p:nvPicPr>
        <p:blipFill rotWithShape="1">
          <a:blip r:embed="rId2"/>
          <a:srcRect l="1666" t="16059" r="1666" b="5729"/>
          <a:stretch/>
        </p:blipFill>
        <p:spPr>
          <a:xfrm>
            <a:off x="152400" y="689400"/>
            <a:ext cx="8839200" cy="5638800"/>
          </a:xfrm>
          <a:prstGeom prst="rect">
            <a:avLst/>
          </a:prstGeom>
          <a:ln w="38100">
            <a:solidFill>
              <a:schemeClr val="accent3">
                <a:lumMod val="50000"/>
              </a:schemeClr>
            </a:solidFill>
          </a:ln>
        </p:spPr>
      </p:pic>
      <p:sp>
        <p:nvSpPr>
          <p:cNvPr id="8" name="TextBox 7">
            <a:extLst>
              <a:ext uri="{FF2B5EF4-FFF2-40B4-BE49-F238E27FC236}">
                <a16:creationId xmlns:a16="http://schemas.microsoft.com/office/drawing/2014/main" id="{8B116E89-16A1-4490-9FC3-E4168C13A442}"/>
              </a:ext>
            </a:extLst>
          </p:cNvPr>
          <p:cNvSpPr txBox="1"/>
          <p:nvPr/>
        </p:nvSpPr>
        <p:spPr>
          <a:xfrm>
            <a:off x="2476500" y="33130"/>
            <a:ext cx="4191000" cy="646331"/>
          </a:xfrm>
          <a:prstGeom prst="rect">
            <a:avLst/>
          </a:prstGeom>
          <a:noFill/>
        </p:spPr>
        <p:txBody>
          <a:bodyPr wrap="square" rtlCol="0">
            <a:spAutoFit/>
          </a:bodyPr>
          <a:lstStyle/>
          <a:p>
            <a:r>
              <a:rPr lang="en-US" sz="3600"/>
              <a:t>Request Transcripts</a:t>
            </a:r>
          </a:p>
        </p:txBody>
      </p:sp>
      <p:sp>
        <p:nvSpPr>
          <p:cNvPr id="10" name="Multiplication Sign 9">
            <a:extLst>
              <a:ext uri="{FF2B5EF4-FFF2-40B4-BE49-F238E27FC236}">
                <a16:creationId xmlns:a16="http://schemas.microsoft.com/office/drawing/2014/main" id="{3B53F6CA-205A-4962-B908-90FDC57E89FE}"/>
              </a:ext>
            </a:extLst>
          </p:cNvPr>
          <p:cNvSpPr/>
          <p:nvPr/>
        </p:nvSpPr>
        <p:spPr>
          <a:xfrm>
            <a:off x="609600" y="4038600"/>
            <a:ext cx="990600" cy="914400"/>
          </a:xfrm>
          <a:prstGeom prst="mathMultiply">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E2C45E-5B90-4CE5-AF9A-4D345FD0C43D}"/>
              </a:ext>
            </a:extLst>
          </p:cNvPr>
          <p:cNvSpPr txBox="1"/>
          <p:nvPr/>
        </p:nvSpPr>
        <p:spPr>
          <a:xfrm>
            <a:off x="2247900" y="4172634"/>
            <a:ext cx="4648200" cy="646331"/>
          </a:xfrm>
          <a:prstGeom prst="rect">
            <a:avLst/>
          </a:prstGeom>
          <a:noFill/>
          <a:ln w="28575">
            <a:solidFill>
              <a:srgbClr val="FF0000"/>
            </a:solidFill>
          </a:ln>
        </p:spPr>
        <p:txBody>
          <a:bodyPr wrap="square" rtlCol="0">
            <a:spAutoFit/>
          </a:bodyPr>
          <a:lstStyle/>
          <a:p>
            <a:r>
              <a:rPr lang="en-US"/>
              <a:t>*You must contact the testing agency and request your scores be sent to colleges!</a:t>
            </a:r>
          </a:p>
        </p:txBody>
      </p:sp>
    </p:spTree>
    <p:extLst>
      <p:ext uri="{BB962C8B-B14F-4D97-AF65-F5344CB8AC3E}">
        <p14:creationId xmlns:p14="http://schemas.microsoft.com/office/powerpoint/2010/main" val="417906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ABAEBF-93B3-4729-88C9-0A465DD48A19}"/>
              </a:ext>
            </a:extLst>
          </p:cNvPr>
          <p:cNvSpPr txBox="1"/>
          <p:nvPr/>
        </p:nvSpPr>
        <p:spPr>
          <a:xfrm>
            <a:off x="1708763" y="455435"/>
            <a:ext cx="55587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FF0000"/>
                </a:solidFill>
              </a:rPr>
              <a:t>Requesting Transcripts</a:t>
            </a:r>
          </a:p>
        </p:txBody>
      </p:sp>
      <p:sp>
        <p:nvSpPr>
          <p:cNvPr id="3" name="TextBox 2">
            <a:extLst>
              <a:ext uri="{FF2B5EF4-FFF2-40B4-BE49-F238E27FC236}">
                <a16:creationId xmlns:a16="http://schemas.microsoft.com/office/drawing/2014/main" id="{A0F68F0C-0379-460D-9316-7C24BA4ECCAD}"/>
              </a:ext>
            </a:extLst>
          </p:cNvPr>
          <p:cNvSpPr txBox="1"/>
          <p:nvPr/>
        </p:nvSpPr>
        <p:spPr>
          <a:xfrm>
            <a:off x="421784" y="1295584"/>
            <a:ext cx="8118386" cy="830997"/>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You must complete the </a:t>
            </a:r>
            <a:r>
              <a:rPr lang="en-US" sz="2400" b="1">
                <a:solidFill>
                  <a:srgbClr val="FF0000"/>
                </a:solidFill>
                <a:hlinkClick r:id="rId2"/>
              </a:rPr>
              <a:t>Transcript Release Form</a:t>
            </a:r>
            <a:r>
              <a:rPr lang="en-US" sz="2400"/>
              <a:t> before submitting a transcript request</a:t>
            </a:r>
          </a:p>
        </p:txBody>
      </p:sp>
      <p:pic>
        <p:nvPicPr>
          <p:cNvPr id="5" name="Picture 5" descr="Graphical user interface, text, application&#10;&#10;Description automatically generated">
            <a:extLst>
              <a:ext uri="{FF2B5EF4-FFF2-40B4-BE49-F238E27FC236}">
                <a16:creationId xmlns:a16="http://schemas.microsoft.com/office/drawing/2014/main" id="{EC12B33D-B338-4EAF-8EE5-D0D4D6E88E37}"/>
              </a:ext>
            </a:extLst>
          </p:cNvPr>
          <p:cNvPicPr>
            <a:picLocks noChangeAspect="1"/>
          </p:cNvPicPr>
          <p:nvPr/>
        </p:nvPicPr>
        <p:blipFill>
          <a:blip r:embed="rId3"/>
          <a:stretch>
            <a:fillRect/>
          </a:stretch>
        </p:blipFill>
        <p:spPr>
          <a:xfrm>
            <a:off x="420130" y="2297468"/>
            <a:ext cx="3908265" cy="4460801"/>
          </a:xfrm>
          <a:prstGeom prst="rect">
            <a:avLst/>
          </a:prstGeom>
        </p:spPr>
      </p:pic>
      <p:sp>
        <p:nvSpPr>
          <p:cNvPr id="6" name="TextBox 5">
            <a:extLst>
              <a:ext uri="{FF2B5EF4-FFF2-40B4-BE49-F238E27FC236}">
                <a16:creationId xmlns:a16="http://schemas.microsoft.com/office/drawing/2014/main" id="{3F819441-1CF0-4451-A528-5BF5E7066DC1}"/>
              </a:ext>
            </a:extLst>
          </p:cNvPr>
          <p:cNvSpPr txBox="1"/>
          <p:nvPr/>
        </p:nvSpPr>
        <p:spPr>
          <a:xfrm>
            <a:off x="4916004" y="3547933"/>
            <a:ext cx="384647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rPr>
              <a:t>*Gives us permission to send your records to colleges.</a:t>
            </a:r>
          </a:p>
          <a:p>
            <a:endParaRPr lang="en-US" b="1">
              <a:solidFill>
                <a:srgbClr val="FF0000"/>
              </a:solidFill>
            </a:endParaRPr>
          </a:p>
          <a:p>
            <a:r>
              <a:rPr lang="en-US" b="1">
                <a:solidFill>
                  <a:srgbClr val="FF0000"/>
                </a:solidFill>
              </a:rPr>
              <a:t>*Link to Form will be sent to your student email.</a:t>
            </a:r>
          </a:p>
        </p:txBody>
      </p:sp>
    </p:spTree>
    <p:extLst>
      <p:ext uri="{BB962C8B-B14F-4D97-AF65-F5344CB8AC3E}">
        <p14:creationId xmlns:p14="http://schemas.microsoft.com/office/powerpoint/2010/main" val="98586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CE09CC6D-9F39-4257-9350-365ED4406869}"/>
              </a:ext>
            </a:extLst>
          </p:cNvPr>
          <p:cNvPicPr>
            <a:picLocks noChangeAspect="1"/>
          </p:cNvPicPr>
          <p:nvPr/>
        </p:nvPicPr>
        <p:blipFill>
          <a:blip r:embed="rId2"/>
          <a:stretch>
            <a:fillRect/>
          </a:stretch>
        </p:blipFill>
        <p:spPr>
          <a:xfrm>
            <a:off x="190648" y="243139"/>
            <a:ext cx="8930403" cy="6495289"/>
          </a:xfrm>
          <a:prstGeom prst="rect">
            <a:avLst/>
          </a:prstGeom>
        </p:spPr>
      </p:pic>
    </p:spTree>
    <p:extLst>
      <p:ext uri="{BB962C8B-B14F-4D97-AF65-F5344CB8AC3E}">
        <p14:creationId xmlns:p14="http://schemas.microsoft.com/office/powerpoint/2010/main" val="974244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4814047"/>
            <a:ext cx="5181600" cy="769441"/>
          </a:xfrm>
          <a:prstGeom prst="rect">
            <a:avLst/>
          </a:prstGeom>
          <a:noFill/>
        </p:spPr>
        <p:txBody>
          <a:bodyPr wrap="square" rtlCol="0">
            <a:spAutoFit/>
          </a:bodyPr>
          <a:lstStyle/>
          <a:p>
            <a:r>
              <a:rPr lang="en-US" sz="2200">
                <a:solidFill>
                  <a:schemeClr val="accent6"/>
                </a:solidFill>
              </a:rPr>
              <a:t>*Notify your counselor by email when you are requesting a transcript.</a:t>
            </a:r>
          </a:p>
        </p:txBody>
      </p:sp>
      <p:pic>
        <p:nvPicPr>
          <p:cNvPr id="4" name="Picture 3">
            <a:extLst>
              <a:ext uri="{FF2B5EF4-FFF2-40B4-BE49-F238E27FC236}">
                <a16:creationId xmlns:a16="http://schemas.microsoft.com/office/drawing/2014/main" id="{B2A01A9E-F9B1-4426-8822-8DFB202DF23A}"/>
              </a:ext>
            </a:extLst>
          </p:cNvPr>
          <p:cNvPicPr>
            <a:picLocks noChangeAspect="1"/>
          </p:cNvPicPr>
          <p:nvPr/>
        </p:nvPicPr>
        <p:blipFill rotWithShape="1">
          <a:blip r:embed="rId2"/>
          <a:srcRect l="18333" t="16059" r="20000" b="13107"/>
          <a:stretch/>
        </p:blipFill>
        <p:spPr>
          <a:xfrm>
            <a:off x="152400" y="840260"/>
            <a:ext cx="8807448" cy="5712940"/>
          </a:xfrm>
          <a:prstGeom prst="rect">
            <a:avLst/>
          </a:prstGeom>
          <a:ln w="38100">
            <a:solidFill>
              <a:schemeClr val="accent4">
                <a:lumMod val="50000"/>
              </a:schemeClr>
            </a:solidFill>
          </a:ln>
        </p:spPr>
      </p:pic>
      <p:sp>
        <p:nvSpPr>
          <p:cNvPr id="2" name="Oval 1"/>
          <p:cNvSpPr/>
          <p:nvPr/>
        </p:nvSpPr>
        <p:spPr>
          <a:xfrm>
            <a:off x="685800" y="3544330"/>
            <a:ext cx="381000" cy="494270"/>
          </a:xfrm>
          <a:prstGeom prst="ellipse">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68B36C-9353-4950-9845-E39AF36C20CF}"/>
              </a:ext>
            </a:extLst>
          </p:cNvPr>
          <p:cNvSpPr txBox="1"/>
          <p:nvPr/>
        </p:nvSpPr>
        <p:spPr>
          <a:xfrm>
            <a:off x="1621735" y="193929"/>
            <a:ext cx="5900530" cy="646331"/>
          </a:xfrm>
          <a:prstGeom prst="rect">
            <a:avLst/>
          </a:prstGeom>
          <a:noFill/>
        </p:spPr>
        <p:txBody>
          <a:bodyPr wrap="square" rtlCol="0">
            <a:spAutoFit/>
          </a:bodyPr>
          <a:lstStyle/>
          <a:p>
            <a:r>
              <a:rPr lang="en-US" sz="3600"/>
              <a:t>Letters of Recommendation</a:t>
            </a:r>
          </a:p>
        </p:txBody>
      </p:sp>
    </p:spTree>
    <p:extLst>
      <p:ext uri="{BB962C8B-B14F-4D97-AF65-F5344CB8AC3E}">
        <p14:creationId xmlns:p14="http://schemas.microsoft.com/office/powerpoint/2010/main" val="2183949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AFA88A-E3B0-4C95-8FBB-C36BCA7A4AE6}"/>
              </a:ext>
            </a:extLst>
          </p:cNvPr>
          <p:cNvPicPr>
            <a:picLocks noChangeAspect="1"/>
          </p:cNvPicPr>
          <p:nvPr/>
        </p:nvPicPr>
        <p:blipFill rotWithShape="1">
          <a:blip r:embed="rId2"/>
          <a:srcRect l="25000" t="23320" r="4166" b="5534"/>
          <a:stretch/>
        </p:blipFill>
        <p:spPr>
          <a:xfrm>
            <a:off x="647700" y="2611398"/>
            <a:ext cx="7848600" cy="4432152"/>
          </a:xfrm>
          <a:prstGeom prst="rect">
            <a:avLst/>
          </a:prstGeom>
        </p:spPr>
      </p:pic>
      <p:sp>
        <p:nvSpPr>
          <p:cNvPr id="3" name="TextBox 2">
            <a:extLst>
              <a:ext uri="{FF2B5EF4-FFF2-40B4-BE49-F238E27FC236}">
                <a16:creationId xmlns:a16="http://schemas.microsoft.com/office/drawing/2014/main" id="{54DAE7F0-C84F-43E2-920E-4317793AEBE7}"/>
              </a:ext>
            </a:extLst>
          </p:cNvPr>
          <p:cNvSpPr txBox="1"/>
          <p:nvPr/>
        </p:nvSpPr>
        <p:spPr>
          <a:xfrm>
            <a:off x="533400" y="228600"/>
            <a:ext cx="8229600" cy="2554545"/>
          </a:xfrm>
          <a:prstGeom prst="rect">
            <a:avLst/>
          </a:prstGeom>
          <a:noFill/>
        </p:spPr>
        <p:txBody>
          <a:bodyPr wrap="square" rtlCol="0">
            <a:spAutoFit/>
          </a:bodyPr>
          <a:lstStyle/>
          <a:p>
            <a:pPr algn="ctr"/>
            <a:r>
              <a:rPr lang="en-US" sz="3200" b="1"/>
              <a:t>Brag Sheet</a:t>
            </a:r>
          </a:p>
          <a:p>
            <a:r>
              <a:rPr lang="en-US" sz="3200"/>
              <a:t>Used by teachers to write your letters of recommendation</a:t>
            </a:r>
          </a:p>
          <a:p>
            <a:r>
              <a:rPr lang="en-US" sz="3200"/>
              <a:t>*About Me</a:t>
            </a:r>
          </a:p>
          <a:p>
            <a:r>
              <a:rPr lang="en-US" sz="3200"/>
              <a:t>*Surveys From Your School</a:t>
            </a:r>
          </a:p>
        </p:txBody>
      </p:sp>
    </p:spTree>
    <p:extLst>
      <p:ext uri="{BB962C8B-B14F-4D97-AF65-F5344CB8AC3E}">
        <p14:creationId xmlns:p14="http://schemas.microsoft.com/office/powerpoint/2010/main" val="4219672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8E113EDB-7D4A-40D9-9E86-2B5D5EA6A4DD}"/>
              </a:ext>
            </a:extLst>
          </p:cNvPr>
          <p:cNvSpPr>
            <a:spLocks noGrp="1"/>
          </p:cNvSpPr>
          <p:nvPr>
            <p:ph type="body" idx="1"/>
          </p:nvPr>
        </p:nvSpPr>
        <p:spPr>
          <a:xfrm>
            <a:off x="754644" y="1931891"/>
            <a:ext cx="3346704" cy="639762"/>
          </a:xfrm>
        </p:spPr>
        <p:txBody>
          <a:bodyPr/>
          <a:lstStyle/>
          <a:p>
            <a:r>
              <a:rPr lang="en-US"/>
              <a:t>College Application Platforms</a:t>
            </a:r>
          </a:p>
        </p:txBody>
      </p:sp>
      <p:sp>
        <p:nvSpPr>
          <p:cNvPr id="8" name="Content Placeholder 2">
            <a:extLst>
              <a:ext uri="{FF2B5EF4-FFF2-40B4-BE49-F238E27FC236}">
                <a16:creationId xmlns:a16="http://schemas.microsoft.com/office/drawing/2014/main" id="{98B47584-35C5-4406-BD92-DC46B06DF27E}"/>
              </a:ext>
            </a:extLst>
          </p:cNvPr>
          <p:cNvSpPr>
            <a:spLocks noGrp="1"/>
          </p:cNvSpPr>
          <p:nvPr>
            <p:ph sz="half" idx="2"/>
          </p:nvPr>
        </p:nvSpPr>
        <p:spPr>
          <a:xfrm>
            <a:off x="944616" y="2759570"/>
            <a:ext cx="3346704" cy="2743200"/>
          </a:xfrm>
        </p:spPr>
        <p:txBody>
          <a:bodyPr vert="horz" lIns="91440" tIns="45720" rIns="91440" bIns="45720" rtlCol="0" anchor="t">
            <a:normAutofit/>
          </a:bodyPr>
          <a:lstStyle/>
          <a:p>
            <a:r>
              <a:rPr lang="en-US"/>
              <a:t>Common Application</a:t>
            </a:r>
          </a:p>
          <a:p>
            <a:pPr>
              <a:buClr>
                <a:srgbClr val="C3260C"/>
              </a:buClr>
            </a:pPr>
            <a:r>
              <a:rPr lang="en-US"/>
              <a:t>Common Black Application</a:t>
            </a:r>
          </a:p>
          <a:p>
            <a:pPr>
              <a:buClr>
                <a:srgbClr val="C3260C"/>
              </a:buClr>
            </a:pPr>
            <a:r>
              <a:rPr lang="en-US"/>
              <a:t>Coalition Application</a:t>
            </a:r>
          </a:p>
          <a:p>
            <a:pPr>
              <a:buClr>
                <a:srgbClr val="C3260C"/>
              </a:buClr>
            </a:pPr>
            <a:endParaRPr lang="en-US"/>
          </a:p>
          <a:p>
            <a:pPr>
              <a:buClr>
                <a:srgbClr val="C3260C"/>
              </a:buClr>
            </a:pPr>
            <a:endParaRPr lang="en-US"/>
          </a:p>
        </p:txBody>
      </p:sp>
      <p:sp>
        <p:nvSpPr>
          <p:cNvPr id="15" name="Text Placeholder 3">
            <a:extLst>
              <a:ext uri="{FF2B5EF4-FFF2-40B4-BE49-F238E27FC236}">
                <a16:creationId xmlns:a16="http://schemas.microsoft.com/office/drawing/2014/main" id="{96B6E45C-EDB2-44FE-BD2F-B551500FF0ED}"/>
              </a:ext>
            </a:extLst>
          </p:cNvPr>
          <p:cNvSpPr>
            <a:spLocks noGrp="1"/>
          </p:cNvSpPr>
          <p:nvPr>
            <p:ph type="body" sz="quarter" idx="3"/>
          </p:nvPr>
        </p:nvSpPr>
        <p:spPr>
          <a:xfrm>
            <a:off x="4691434" y="1958370"/>
            <a:ext cx="3346704" cy="639762"/>
          </a:xfrm>
        </p:spPr>
        <p:txBody>
          <a:bodyPr/>
          <a:lstStyle/>
          <a:p>
            <a:r>
              <a:rPr lang="en-US"/>
              <a:t>Directly to the instiution</a:t>
            </a:r>
          </a:p>
        </p:txBody>
      </p:sp>
      <p:sp>
        <p:nvSpPr>
          <p:cNvPr id="17" name="Content Placeholder 4">
            <a:extLst>
              <a:ext uri="{FF2B5EF4-FFF2-40B4-BE49-F238E27FC236}">
                <a16:creationId xmlns:a16="http://schemas.microsoft.com/office/drawing/2014/main" id="{B3C9FF02-5E95-4BA6-9E82-0C21A8A2C792}"/>
              </a:ext>
            </a:extLst>
          </p:cNvPr>
          <p:cNvSpPr>
            <a:spLocks noGrp="1"/>
          </p:cNvSpPr>
          <p:nvPr>
            <p:ph sz="quarter" idx="4"/>
          </p:nvPr>
        </p:nvSpPr>
        <p:spPr>
          <a:xfrm>
            <a:off x="4803898" y="2758276"/>
            <a:ext cx="3346704" cy="2743200"/>
          </a:xfrm>
        </p:spPr>
        <p:txBody>
          <a:bodyPr vert="horz" lIns="91440" tIns="45720" rIns="91440" bIns="45720" rtlCol="0" anchor="t">
            <a:normAutofit/>
          </a:bodyPr>
          <a:lstStyle/>
          <a:p>
            <a:r>
              <a:rPr lang="en-US"/>
              <a:t>Some colleges may not use any of the listed platforms and may want you to apply directly on their website</a:t>
            </a:r>
          </a:p>
        </p:txBody>
      </p:sp>
      <p:sp>
        <p:nvSpPr>
          <p:cNvPr id="6" name="Title 1">
            <a:extLst>
              <a:ext uri="{FF2B5EF4-FFF2-40B4-BE49-F238E27FC236}">
                <a16:creationId xmlns:a16="http://schemas.microsoft.com/office/drawing/2014/main" id="{4FC089CE-0536-410B-B483-3B8B6FA8FE6F}"/>
              </a:ext>
            </a:extLst>
          </p:cNvPr>
          <p:cNvSpPr>
            <a:spLocks noGrp="1"/>
          </p:cNvSpPr>
          <p:nvPr>
            <p:ph type="title"/>
          </p:nvPr>
        </p:nvSpPr>
        <p:spPr>
          <a:xfrm>
            <a:off x="610571" y="73782"/>
            <a:ext cx="6512511" cy="1143000"/>
          </a:xfrm>
        </p:spPr>
        <p:txBody>
          <a:bodyPr anchor="t">
            <a:normAutofit/>
          </a:bodyPr>
          <a:lstStyle/>
          <a:p>
            <a:pPr>
              <a:lnSpc>
                <a:spcPct val="90000"/>
              </a:lnSpc>
            </a:pPr>
            <a:r>
              <a:rPr lang="en-US" sz="3600"/>
              <a:t>Submitting your College Application</a:t>
            </a:r>
          </a:p>
        </p:txBody>
      </p:sp>
      <p:sp>
        <p:nvSpPr>
          <p:cNvPr id="3" name="TextBox 2">
            <a:extLst>
              <a:ext uri="{FF2B5EF4-FFF2-40B4-BE49-F238E27FC236}">
                <a16:creationId xmlns:a16="http://schemas.microsoft.com/office/drawing/2014/main" id="{2F7D985E-7058-4CA0-92EA-F5EDAC980087}"/>
              </a:ext>
            </a:extLst>
          </p:cNvPr>
          <p:cNvSpPr txBox="1"/>
          <p:nvPr/>
        </p:nvSpPr>
        <p:spPr>
          <a:xfrm>
            <a:off x="580658" y="4808433"/>
            <a:ext cx="81183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**When requesting transcripts on Naviance, you will select "Directly to the institution" as your submission type if applying directly on the college's website or if using any platform besides Common App </a:t>
            </a:r>
          </a:p>
        </p:txBody>
      </p:sp>
    </p:spTree>
    <p:extLst>
      <p:ext uri="{BB962C8B-B14F-4D97-AF65-F5344CB8AC3E}">
        <p14:creationId xmlns:p14="http://schemas.microsoft.com/office/powerpoint/2010/main" val="2145672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7465B-C764-4524-ACFD-189E1CEB8DDF}"/>
              </a:ext>
            </a:extLst>
          </p:cNvPr>
          <p:cNvSpPr txBox="1"/>
          <p:nvPr/>
        </p:nvSpPr>
        <p:spPr>
          <a:xfrm>
            <a:off x="732183" y="685800"/>
            <a:ext cx="4419600" cy="646331"/>
          </a:xfrm>
          <a:prstGeom prst="rect">
            <a:avLst/>
          </a:prstGeom>
          <a:noFill/>
        </p:spPr>
        <p:txBody>
          <a:bodyPr wrap="square" rtlCol="0">
            <a:spAutoFit/>
          </a:bodyPr>
          <a:lstStyle/>
          <a:p>
            <a:r>
              <a:rPr lang="en-US" sz="3600"/>
              <a:t>The Common App</a:t>
            </a:r>
          </a:p>
        </p:txBody>
      </p:sp>
      <p:pic>
        <p:nvPicPr>
          <p:cNvPr id="5" name="Picture 4">
            <a:extLst>
              <a:ext uri="{FF2B5EF4-FFF2-40B4-BE49-F238E27FC236}">
                <a16:creationId xmlns:a16="http://schemas.microsoft.com/office/drawing/2014/main" id="{C081DBCD-41F5-40B9-BB2E-73FE6FF889AE}"/>
              </a:ext>
            </a:extLst>
          </p:cNvPr>
          <p:cNvPicPr>
            <a:picLocks noChangeAspect="1"/>
          </p:cNvPicPr>
          <p:nvPr/>
        </p:nvPicPr>
        <p:blipFill rotWithShape="1">
          <a:blip r:embed="rId2"/>
          <a:srcRect l="14999" t="11481" r="60834" b="17407"/>
          <a:stretch/>
        </p:blipFill>
        <p:spPr>
          <a:xfrm>
            <a:off x="1012446" y="1676400"/>
            <a:ext cx="3959224" cy="3276599"/>
          </a:xfrm>
          <a:prstGeom prst="rect">
            <a:avLst/>
          </a:prstGeom>
        </p:spPr>
      </p:pic>
      <p:pic>
        <p:nvPicPr>
          <p:cNvPr id="6" name="Picture 5">
            <a:extLst>
              <a:ext uri="{FF2B5EF4-FFF2-40B4-BE49-F238E27FC236}">
                <a16:creationId xmlns:a16="http://schemas.microsoft.com/office/drawing/2014/main" id="{3F0B2477-49AB-4876-9E65-6591CD15C2B5}"/>
              </a:ext>
            </a:extLst>
          </p:cNvPr>
          <p:cNvPicPr>
            <a:picLocks noChangeAspect="1"/>
          </p:cNvPicPr>
          <p:nvPr/>
        </p:nvPicPr>
        <p:blipFill rotWithShape="1">
          <a:blip r:embed="rId3"/>
          <a:srcRect l="12500" t="12829" r="80833" b="20371"/>
          <a:stretch/>
        </p:blipFill>
        <p:spPr>
          <a:xfrm>
            <a:off x="6151943" y="207917"/>
            <a:ext cx="2286000" cy="6442166"/>
          </a:xfrm>
          <a:prstGeom prst="rect">
            <a:avLst/>
          </a:prstGeom>
        </p:spPr>
      </p:pic>
      <p:sp>
        <p:nvSpPr>
          <p:cNvPr id="7" name="TextBox 6">
            <a:extLst>
              <a:ext uri="{FF2B5EF4-FFF2-40B4-BE49-F238E27FC236}">
                <a16:creationId xmlns:a16="http://schemas.microsoft.com/office/drawing/2014/main" id="{63D77030-21E2-4802-BC50-7C88FDEB212B}"/>
              </a:ext>
            </a:extLst>
          </p:cNvPr>
          <p:cNvSpPr txBox="1"/>
          <p:nvPr/>
        </p:nvSpPr>
        <p:spPr>
          <a:xfrm>
            <a:off x="706057" y="5334000"/>
            <a:ext cx="4932743" cy="369332"/>
          </a:xfrm>
          <a:prstGeom prst="rect">
            <a:avLst/>
          </a:prstGeom>
          <a:noFill/>
        </p:spPr>
        <p:txBody>
          <a:bodyPr wrap="square" rtlCol="0">
            <a:spAutoFit/>
          </a:bodyPr>
          <a:lstStyle/>
          <a:p>
            <a:r>
              <a:rPr lang="en-US"/>
              <a:t>A universal application to over 900 colleges</a:t>
            </a:r>
          </a:p>
        </p:txBody>
      </p:sp>
    </p:spTree>
    <p:extLst>
      <p:ext uri="{BB962C8B-B14F-4D97-AF65-F5344CB8AC3E}">
        <p14:creationId xmlns:p14="http://schemas.microsoft.com/office/powerpoint/2010/main" val="2800149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30EE66-AEA3-4132-ACB8-EEAF36562FC8}"/>
              </a:ext>
            </a:extLst>
          </p:cNvPr>
          <p:cNvPicPr>
            <a:picLocks noChangeAspect="1"/>
          </p:cNvPicPr>
          <p:nvPr/>
        </p:nvPicPr>
        <p:blipFill rotWithShape="1">
          <a:blip r:embed="rId2"/>
          <a:srcRect l="9166" t="17535" r="10834" b="7205"/>
          <a:stretch/>
        </p:blipFill>
        <p:spPr>
          <a:xfrm>
            <a:off x="136712" y="1993107"/>
            <a:ext cx="8870575" cy="4712493"/>
          </a:xfrm>
          <a:prstGeom prst="rect">
            <a:avLst/>
          </a:prstGeom>
          <a:ln w="38100">
            <a:solidFill>
              <a:schemeClr val="accent4">
                <a:lumMod val="50000"/>
              </a:schemeClr>
            </a:solidFill>
          </a:ln>
        </p:spPr>
      </p:pic>
      <p:sp>
        <p:nvSpPr>
          <p:cNvPr id="5" name="TextBox 4">
            <a:extLst>
              <a:ext uri="{FF2B5EF4-FFF2-40B4-BE49-F238E27FC236}">
                <a16:creationId xmlns:a16="http://schemas.microsoft.com/office/drawing/2014/main" id="{B4BB7521-B26F-4B91-9BBD-1B5A5488282C}"/>
              </a:ext>
            </a:extLst>
          </p:cNvPr>
          <p:cNvSpPr txBox="1"/>
          <p:nvPr/>
        </p:nvSpPr>
        <p:spPr>
          <a:xfrm>
            <a:off x="1904999" y="118706"/>
            <a:ext cx="5334000" cy="523220"/>
          </a:xfrm>
          <a:prstGeom prst="rect">
            <a:avLst/>
          </a:prstGeom>
          <a:noFill/>
        </p:spPr>
        <p:txBody>
          <a:bodyPr wrap="square" rtlCol="0">
            <a:spAutoFit/>
          </a:bodyPr>
          <a:lstStyle/>
          <a:p>
            <a:r>
              <a:rPr lang="en-US" sz="2800"/>
              <a:t>Common App Account Matching</a:t>
            </a:r>
          </a:p>
        </p:txBody>
      </p:sp>
      <p:pic>
        <p:nvPicPr>
          <p:cNvPr id="6" name="Picture 5">
            <a:extLst>
              <a:ext uri="{FF2B5EF4-FFF2-40B4-BE49-F238E27FC236}">
                <a16:creationId xmlns:a16="http://schemas.microsoft.com/office/drawing/2014/main" id="{83D60B49-DE46-478B-8D64-2867C09FD742}"/>
              </a:ext>
            </a:extLst>
          </p:cNvPr>
          <p:cNvPicPr>
            <a:picLocks noChangeAspect="1"/>
          </p:cNvPicPr>
          <p:nvPr/>
        </p:nvPicPr>
        <p:blipFill rotWithShape="1">
          <a:blip r:embed="rId3"/>
          <a:srcRect l="1325" t="35243" r="1666" b="45573"/>
          <a:stretch/>
        </p:blipFill>
        <p:spPr>
          <a:xfrm>
            <a:off x="156590" y="762119"/>
            <a:ext cx="8870576" cy="990601"/>
          </a:xfrm>
          <a:prstGeom prst="rect">
            <a:avLst/>
          </a:prstGeom>
          <a:ln w="38100">
            <a:solidFill>
              <a:schemeClr val="accent4">
                <a:lumMod val="50000"/>
              </a:schemeClr>
            </a:solidFill>
          </a:ln>
        </p:spPr>
      </p:pic>
    </p:spTree>
    <p:extLst>
      <p:ext uri="{BB962C8B-B14F-4D97-AF65-F5344CB8AC3E}">
        <p14:creationId xmlns:p14="http://schemas.microsoft.com/office/powerpoint/2010/main" val="47103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990600" cy="6001643"/>
          </a:xfrm>
          <a:prstGeom prst="rect">
            <a:avLst/>
          </a:prstGeom>
          <a:noFill/>
        </p:spPr>
        <p:txBody>
          <a:bodyPr wrap="square" rtlCol="0">
            <a:spAutoFit/>
          </a:bodyPr>
          <a:lstStyle/>
          <a:p>
            <a:pPr algn="ctr"/>
            <a:r>
              <a:rPr lang="en-US" sz="3200">
                <a:solidFill>
                  <a:schemeClr val="accent1">
                    <a:lumMod val="75000"/>
                  </a:schemeClr>
                </a:solidFill>
              </a:rPr>
              <a:t>C</a:t>
            </a:r>
          </a:p>
          <a:p>
            <a:pPr algn="ctr"/>
            <a:r>
              <a:rPr lang="en-US" sz="3200">
                <a:solidFill>
                  <a:schemeClr val="accent1">
                    <a:lumMod val="75000"/>
                  </a:schemeClr>
                </a:solidFill>
              </a:rPr>
              <a:t>O</a:t>
            </a:r>
          </a:p>
          <a:p>
            <a:pPr algn="ctr"/>
            <a:r>
              <a:rPr lang="en-US" sz="3200">
                <a:solidFill>
                  <a:schemeClr val="accent1">
                    <a:lumMod val="75000"/>
                  </a:schemeClr>
                </a:solidFill>
              </a:rPr>
              <a:t>L</a:t>
            </a:r>
          </a:p>
          <a:p>
            <a:pPr algn="ctr"/>
            <a:r>
              <a:rPr lang="en-US" sz="3200">
                <a:solidFill>
                  <a:schemeClr val="accent1">
                    <a:lumMod val="75000"/>
                  </a:schemeClr>
                </a:solidFill>
              </a:rPr>
              <a:t>L</a:t>
            </a:r>
          </a:p>
          <a:p>
            <a:pPr algn="ctr"/>
            <a:r>
              <a:rPr lang="en-US" sz="3200">
                <a:solidFill>
                  <a:schemeClr val="accent1">
                    <a:lumMod val="75000"/>
                  </a:schemeClr>
                </a:solidFill>
              </a:rPr>
              <a:t>E</a:t>
            </a:r>
          </a:p>
          <a:p>
            <a:pPr algn="ctr"/>
            <a:r>
              <a:rPr lang="en-US" sz="3200">
                <a:solidFill>
                  <a:schemeClr val="accent1">
                    <a:lumMod val="75000"/>
                  </a:schemeClr>
                </a:solidFill>
              </a:rPr>
              <a:t>G</a:t>
            </a:r>
          </a:p>
          <a:p>
            <a:pPr algn="ctr"/>
            <a:r>
              <a:rPr lang="en-US" sz="3200">
                <a:solidFill>
                  <a:schemeClr val="accent1">
                    <a:lumMod val="75000"/>
                  </a:schemeClr>
                </a:solidFill>
              </a:rPr>
              <a:t>E</a:t>
            </a:r>
          </a:p>
          <a:p>
            <a:pPr algn="ctr"/>
            <a:endParaRPr lang="en-US" sz="3200">
              <a:solidFill>
                <a:schemeClr val="accent1">
                  <a:lumMod val="75000"/>
                </a:schemeClr>
              </a:solidFill>
            </a:endParaRPr>
          </a:p>
          <a:p>
            <a:pPr algn="ctr"/>
            <a:r>
              <a:rPr lang="en-US" sz="3200">
                <a:solidFill>
                  <a:schemeClr val="accent1">
                    <a:lumMod val="75000"/>
                  </a:schemeClr>
                </a:solidFill>
              </a:rPr>
              <a:t>F</a:t>
            </a:r>
          </a:p>
          <a:p>
            <a:pPr algn="ctr"/>
            <a:r>
              <a:rPr lang="en-US" sz="3200">
                <a:solidFill>
                  <a:schemeClr val="accent1">
                    <a:lumMod val="75000"/>
                  </a:schemeClr>
                </a:solidFill>
              </a:rPr>
              <a:t>A</a:t>
            </a:r>
          </a:p>
          <a:p>
            <a:pPr algn="ctr"/>
            <a:r>
              <a:rPr lang="en-US" sz="3200">
                <a:solidFill>
                  <a:schemeClr val="accent1">
                    <a:lumMod val="75000"/>
                  </a:schemeClr>
                </a:solidFill>
              </a:rPr>
              <a:t>I</a:t>
            </a:r>
          </a:p>
          <a:p>
            <a:pPr algn="ctr"/>
            <a:r>
              <a:rPr lang="en-US" sz="3200">
                <a:solidFill>
                  <a:schemeClr val="accent1">
                    <a:lumMod val="75000"/>
                  </a:schemeClr>
                </a:solidFill>
              </a:rPr>
              <a:t>R</a:t>
            </a:r>
          </a:p>
        </p:txBody>
      </p:sp>
      <p:sp>
        <p:nvSpPr>
          <p:cNvPr id="4" name="TextBox 3"/>
          <p:cNvSpPr txBox="1"/>
          <p:nvPr/>
        </p:nvSpPr>
        <p:spPr>
          <a:xfrm>
            <a:off x="7391400" y="627221"/>
            <a:ext cx="990600" cy="5509200"/>
          </a:xfrm>
          <a:prstGeom prst="rect">
            <a:avLst/>
          </a:prstGeom>
          <a:noFill/>
        </p:spPr>
        <p:txBody>
          <a:bodyPr wrap="square" rtlCol="0">
            <a:spAutoFit/>
          </a:bodyPr>
          <a:lstStyle/>
          <a:p>
            <a:pPr algn="ctr"/>
            <a:r>
              <a:rPr lang="en-US" sz="3200">
                <a:solidFill>
                  <a:schemeClr val="accent1">
                    <a:lumMod val="75000"/>
                  </a:schemeClr>
                </a:solidFill>
              </a:rPr>
              <a:t>C</a:t>
            </a:r>
          </a:p>
          <a:p>
            <a:pPr algn="ctr"/>
            <a:r>
              <a:rPr lang="en-US" sz="3200">
                <a:solidFill>
                  <a:schemeClr val="accent1">
                    <a:lumMod val="75000"/>
                  </a:schemeClr>
                </a:solidFill>
              </a:rPr>
              <a:t>A</a:t>
            </a:r>
          </a:p>
          <a:p>
            <a:pPr algn="ctr"/>
            <a:r>
              <a:rPr lang="en-US" sz="3200">
                <a:solidFill>
                  <a:schemeClr val="accent1">
                    <a:lumMod val="75000"/>
                  </a:schemeClr>
                </a:solidFill>
              </a:rPr>
              <a:t>R</a:t>
            </a:r>
          </a:p>
          <a:p>
            <a:pPr algn="ctr"/>
            <a:r>
              <a:rPr lang="en-US" sz="3200">
                <a:solidFill>
                  <a:schemeClr val="accent1">
                    <a:lumMod val="75000"/>
                  </a:schemeClr>
                </a:solidFill>
              </a:rPr>
              <a:t>E</a:t>
            </a:r>
          </a:p>
          <a:p>
            <a:pPr algn="ctr"/>
            <a:r>
              <a:rPr lang="en-US" sz="3200">
                <a:solidFill>
                  <a:schemeClr val="accent1">
                    <a:lumMod val="75000"/>
                  </a:schemeClr>
                </a:solidFill>
              </a:rPr>
              <a:t>E</a:t>
            </a:r>
          </a:p>
          <a:p>
            <a:pPr algn="ctr"/>
            <a:r>
              <a:rPr lang="en-US" sz="3200">
                <a:solidFill>
                  <a:schemeClr val="accent1">
                    <a:lumMod val="75000"/>
                  </a:schemeClr>
                </a:solidFill>
              </a:rPr>
              <a:t>R</a:t>
            </a:r>
          </a:p>
          <a:p>
            <a:pPr algn="ctr"/>
            <a:endParaRPr lang="en-US" sz="3200">
              <a:solidFill>
                <a:schemeClr val="accent1">
                  <a:lumMod val="75000"/>
                </a:schemeClr>
              </a:solidFill>
            </a:endParaRPr>
          </a:p>
          <a:p>
            <a:pPr algn="ctr"/>
            <a:r>
              <a:rPr lang="en-US" sz="3200">
                <a:solidFill>
                  <a:schemeClr val="accent1">
                    <a:lumMod val="75000"/>
                  </a:schemeClr>
                </a:solidFill>
              </a:rPr>
              <a:t>F</a:t>
            </a:r>
          </a:p>
          <a:p>
            <a:pPr algn="ctr"/>
            <a:r>
              <a:rPr lang="en-US" sz="3200">
                <a:solidFill>
                  <a:schemeClr val="accent1">
                    <a:lumMod val="75000"/>
                  </a:schemeClr>
                </a:solidFill>
              </a:rPr>
              <a:t>A</a:t>
            </a:r>
          </a:p>
          <a:p>
            <a:pPr algn="ctr"/>
            <a:r>
              <a:rPr lang="en-US" sz="3200">
                <a:solidFill>
                  <a:schemeClr val="accent1">
                    <a:lumMod val="75000"/>
                  </a:schemeClr>
                </a:solidFill>
              </a:rPr>
              <a:t>I</a:t>
            </a:r>
          </a:p>
          <a:p>
            <a:pPr algn="ctr"/>
            <a:r>
              <a:rPr lang="en-US" sz="3200">
                <a:solidFill>
                  <a:schemeClr val="accent1">
                    <a:lumMod val="75000"/>
                  </a:schemeClr>
                </a:solidFill>
              </a:rPr>
              <a:t>R</a:t>
            </a:r>
          </a:p>
        </p:txBody>
      </p:sp>
      <p:pic>
        <p:nvPicPr>
          <p:cNvPr id="6147" name="Picture 3" descr="C:\Program Files\Microsoft Office\Media\CntCD1\ClipArt1\j0078721.wmf"/>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40750" y="1461847"/>
            <a:ext cx="1089329" cy="39343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ABE41A-D8CA-43BB-9F46-8C44BA6E4032}"/>
              </a:ext>
            </a:extLst>
          </p:cNvPr>
          <p:cNvPicPr>
            <a:picLocks noChangeAspect="1"/>
          </p:cNvPicPr>
          <p:nvPr/>
        </p:nvPicPr>
        <p:blipFill rotWithShape="1">
          <a:blip r:embed="rId3"/>
          <a:srcRect l="12500" t="11481" r="63333" b="4883"/>
          <a:stretch/>
        </p:blipFill>
        <p:spPr>
          <a:xfrm>
            <a:off x="1752599" y="685799"/>
            <a:ext cx="5696843" cy="6001643"/>
          </a:xfrm>
          <a:prstGeom prst="rect">
            <a:avLst/>
          </a:prstGeom>
        </p:spPr>
      </p:pic>
      <p:sp>
        <p:nvSpPr>
          <p:cNvPr id="6" name="TextBox 5">
            <a:extLst>
              <a:ext uri="{FF2B5EF4-FFF2-40B4-BE49-F238E27FC236}">
                <a16:creationId xmlns:a16="http://schemas.microsoft.com/office/drawing/2014/main" id="{8301ABBB-B3FE-4127-A1C0-FA0953A45B7A}"/>
              </a:ext>
            </a:extLst>
          </p:cNvPr>
          <p:cNvSpPr txBox="1"/>
          <p:nvPr/>
        </p:nvSpPr>
        <p:spPr>
          <a:xfrm>
            <a:off x="2971800" y="152192"/>
            <a:ext cx="4020442" cy="646331"/>
          </a:xfrm>
          <a:prstGeom prst="rect">
            <a:avLst/>
          </a:prstGeom>
          <a:noFill/>
        </p:spPr>
        <p:txBody>
          <a:bodyPr wrap="square" rtlCol="0">
            <a:spAutoFit/>
          </a:bodyPr>
          <a:lstStyle/>
          <a:p>
            <a:r>
              <a:rPr lang="en-US" b="1">
                <a:solidFill>
                  <a:srgbClr val="0070C0"/>
                </a:solidFill>
                <a:hlinkClick r:id="rId4">
                  <a:extLst>
                    <a:ext uri="{A12FA001-AC4F-418D-AE19-62706E023703}">
                      <ahyp:hlinkClr xmlns:ahyp="http://schemas.microsoft.com/office/drawing/2018/hyperlinkcolor" val="tx"/>
                    </a:ext>
                  </a:extLst>
                </a:hlinkClick>
              </a:rPr>
              <a:t>https://www.nacacfairs.org/</a:t>
            </a:r>
            <a:endParaRPr lang="en-US" b="1">
              <a:solidFill>
                <a:srgbClr val="0070C0"/>
              </a:solidFill>
            </a:endParaRPr>
          </a:p>
          <a:p>
            <a:endParaRPr lang="en-US"/>
          </a:p>
        </p:txBody>
      </p:sp>
    </p:spTree>
    <p:extLst>
      <p:ext uri="{BB962C8B-B14F-4D97-AF65-F5344CB8AC3E}">
        <p14:creationId xmlns:p14="http://schemas.microsoft.com/office/powerpoint/2010/main" val="177075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382000" cy="5324535"/>
          </a:xfrm>
          <a:prstGeom prst="rect">
            <a:avLst/>
          </a:prstGeom>
          <a:noFill/>
        </p:spPr>
        <p:txBody>
          <a:bodyPr wrap="square" lIns="91440" tIns="45720" rIns="91440" bIns="45720" rtlCol="0" anchor="t">
            <a:spAutoFit/>
          </a:bodyPr>
          <a:lstStyle/>
          <a:p>
            <a:pPr marL="514350" indent="-514350">
              <a:buFont typeface="+mj-lt"/>
              <a:buAutoNum type="arabicPeriod"/>
            </a:pPr>
            <a:r>
              <a:rPr lang="en-US" sz="2800"/>
              <a:t>Go To Commonapp.org</a:t>
            </a:r>
          </a:p>
          <a:p>
            <a:pPr marL="514350" indent="-514350">
              <a:buFont typeface="+mj-lt"/>
              <a:buAutoNum type="arabicPeriod"/>
            </a:pPr>
            <a:r>
              <a:rPr lang="en-US" sz="2800"/>
              <a:t>Create an account if you don’t have one</a:t>
            </a:r>
          </a:p>
          <a:p>
            <a:pPr marL="514350" indent="-514350">
              <a:buFont typeface="+mj-lt"/>
              <a:buAutoNum type="arabicPeriod"/>
            </a:pPr>
            <a:r>
              <a:rPr lang="en-US" sz="2800"/>
              <a:t>Use the same email address as Naviance</a:t>
            </a:r>
          </a:p>
          <a:p>
            <a:pPr marL="514350" indent="-514350">
              <a:buFont typeface="+mj-lt"/>
              <a:buAutoNum type="arabicPeriod"/>
            </a:pPr>
            <a:r>
              <a:rPr lang="en-US" sz="2800"/>
              <a:t>Click on the ‘common app’ tab</a:t>
            </a:r>
          </a:p>
          <a:p>
            <a:pPr marL="514350" indent="-514350">
              <a:buFont typeface="+mj-lt"/>
              <a:buAutoNum type="arabicPeriod"/>
            </a:pPr>
            <a:r>
              <a:rPr lang="en-US" sz="2800"/>
              <a:t>Click on the ‘education’ tab </a:t>
            </a:r>
          </a:p>
          <a:p>
            <a:pPr marL="514350" indent="-514350">
              <a:buFont typeface="+mj-lt"/>
              <a:buAutoNum type="arabicPeriod"/>
            </a:pPr>
            <a:r>
              <a:rPr lang="en-US" sz="2800"/>
              <a:t>Fill out the following information until you get a green checkmark: </a:t>
            </a:r>
          </a:p>
          <a:p>
            <a:pPr marL="742950" lvl="1" indent="-285750">
              <a:buFont typeface="Wingdings" panose="05000000000000000000" pitchFamily="2" charset="2"/>
              <a:buChar char="v"/>
            </a:pPr>
            <a:r>
              <a:rPr lang="en-US" b="1">
                <a:solidFill>
                  <a:srgbClr val="FF0000"/>
                </a:solidFill>
              </a:rPr>
              <a:t>School</a:t>
            </a:r>
          </a:p>
          <a:p>
            <a:pPr lvl="2"/>
            <a:r>
              <a:rPr lang="en-US" i="1"/>
              <a:t>Current school, dates attended; counselor name, phone, and email</a:t>
            </a:r>
          </a:p>
          <a:p>
            <a:pPr marL="742950" lvl="1" indent="-285750">
              <a:buFont typeface="Wingdings" panose="05000000000000000000" pitchFamily="2" charset="2"/>
              <a:buChar char="v"/>
            </a:pPr>
            <a:r>
              <a:rPr lang="en-US" b="1">
                <a:solidFill>
                  <a:srgbClr val="FF0000"/>
                </a:solidFill>
              </a:rPr>
              <a:t>History</a:t>
            </a:r>
          </a:p>
          <a:p>
            <a:pPr lvl="2"/>
            <a:r>
              <a:rPr lang="en-US" i="1"/>
              <a:t>Previous schools, dates attended, past/pending education interruptions, college courses, college assistance programs</a:t>
            </a:r>
          </a:p>
          <a:p>
            <a:pPr marL="742950" lvl="1" indent="-285750">
              <a:buFont typeface="Wingdings" panose="05000000000000000000" pitchFamily="2" charset="2"/>
              <a:buChar char="v"/>
            </a:pPr>
            <a:r>
              <a:rPr lang="en-US" b="1">
                <a:solidFill>
                  <a:srgbClr val="FF0000"/>
                </a:solidFill>
              </a:rPr>
              <a:t>Academic Information</a:t>
            </a:r>
          </a:p>
          <a:p>
            <a:pPr lvl="2"/>
            <a:r>
              <a:rPr lang="en-US" i="1"/>
              <a:t>GPA, class rank, current year courses, honors and awards</a:t>
            </a:r>
            <a:endParaRPr lang="en-US"/>
          </a:p>
          <a:p>
            <a:endParaRPr lang="en-US"/>
          </a:p>
        </p:txBody>
      </p:sp>
      <p:sp>
        <p:nvSpPr>
          <p:cNvPr id="3" name="TextBox 2"/>
          <p:cNvSpPr txBox="1"/>
          <p:nvPr/>
        </p:nvSpPr>
        <p:spPr>
          <a:xfrm>
            <a:off x="730520" y="154675"/>
            <a:ext cx="7909500" cy="461665"/>
          </a:xfrm>
          <a:prstGeom prst="rect">
            <a:avLst/>
          </a:prstGeom>
          <a:noFill/>
        </p:spPr>
        <p:txBody>
          <a:bodyPr wrap="square" lIns="91440" tIns="45720" rIns="91440" bIns="45720" rtlCol="0" anchor="t">
            <a:spAutoFit/>
          </a:bodyPr>
          <a:lstStyle/>
          <a:p>
            <a:r>
              <a:rPr lang="en-US" sz="2400">
                <a:solidFill>
                  <a:srgbClr val="FF0000"/>
                </a:solidFill>
              </a:rPr>
              <a:t>* Matching your Naviance and Common App Accounts</a:t>
            </a:r>
            <a:endParaRPr lang="en-US" sz="24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3581400"/>
            <a:ext cx="990600" cy="990600"/>
          </a:xfrm>
          <a:prstGeom prst="rect">
            <a:avLst/>
          </a:prstGeom>
        </p:spPr>
      </p:pic>
    </p:spTree>
    <p:extLst>
      <p:ext uri="{BB962C8B-B14F-4D97-AF65-F5344CB8AC3E}">
        <p14:creationId xmlns:p14="http://schemas.microsoft.com/office/powerpoint/2010/main" val="255742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10;&#10;Description automatically generated">
            <a:extLst>
              <a:ext uri="{FF2B5EF4-FFF2-40B4-BE49-F238E27FC236}">
                <a16:creationId xmlns:a16="http://schemas.microsoft.com/office/drawing/2014/main" id="{ACA5D90A-0698-438B-9BC3-5C3CCE00C789}"/>
              </a:ext>
            </a:extLst>
          </p:cNvPr>
          <p:cNvPicPr>
            <a:picLocks noChangeAspect="1"/>
          </p:cNvPicPr>
          <p:nvPr/>
        </p:nvPicPr>
        <p:blipFill>
          <a:blip r:embed="rId2"/>
          <a:stretch>
            <a:fillRect/>
          </a:stretch>
        </p:blipFill>
        <p:spPr>
          <a:xfrm>
            <a:off x="508393" y="159217"/>
            <a:ext cx="8436134" cy="6671960"/>
          </a:xfrm>
          <a:prstGeom prst="rect">
            <a:avLst/>
          </a:prstGeom>
        </p:spPr>
      </p:pic>
    </p:spTree>
    <p:extLst>
      <p:ext uri="{BB962C8B-B14F-4D97-AF65-F5344CB8AC3E}">
        <p14:creationId xmlns:p14="http://schemas.microsoft.com/office/powerpoint/2010/main" val="2986845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5D0E3B31-B587-40C3-8484-CFC6F9148F1C}"/>
              </a:ext>
            </a:extLst>
          </p:cNvPr>
          <p:cNvPicPr>
            <a:picLocks noChangeAspect="1"/>
          </p:cNvPicPr>
          <p:nvPr/>
        </p:nvPicPr>
        <p:blipFill>
          <a:blip r:embed="rId2"/>
          <a:stretch>
            <a:fillRect/>
          </a:stretch>
        </p:blipFill>
        <p:spPr>
          <a:xfrm>
            <a:off x="261257" y="400391"/>
            <a:ext cx="8745052" cy="6224917"/>
          </a:xfrm>
          <a:prstGeom prst="rect">
            <a:avLst/>
          </a:prstGeom>
        </p:spPr>
      </p:pic>
    </p:spTree>
    <p:extLst>
      <p:ext uri="{BB962C8B-B14F-4D97-AF65-F5344CB8AC3E}">
        <p14:creationId xmlns:p14="http://schemas.microsoft.com/office/powerpoint/2010/main" val="631216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6313-6865-4E3D-9131-0A825E3D8D29}"/>
              </a:ext>
            </a:extLst>
          </p:cNvPr>
          <p:cNvSpPr>
            <a:spLocks noGrp="1"/>
          </p:cNvSpPr>
          <p:nvPr>
            <p:ph type="title"/>
          </p:nvPr>
        </p:nvSpPr>
        <p:spPr>
          <a:xfrm>
            <a:off x="304800" y="17417"/>
            <a:ext cx="8001000" cy="1143000"/>
          </a:xfrm>
        </p:spPr>
        <p:txBody>
          <a:bodyPr/>
          <a:lstStyle/>
          <a:p>
            <a:r>
              <a:rPr lang="en-US" sz="3200">
                <a:effectLst/>
              </a:rPr>
              <a:t>The Common Black College Application</a:t>
            </a:r>
            <a:br>
              <a:rPr lang="en-US" sz="3200"/>
            </a:br>
            <a:r>
              <a:rPr lang="en-US" sz="3200">
                <a:solidFill>
                  <a:srgbClr val="0070C0"/>
                </a:solidFill>
                <a:effectLst/>
                <a:hlinkClick r:id="rId2">
                  <a:extLst>
                    <a:ext uri="{A12FA001-AC4F-418D-AE19-62706E023703}">
                      <ahyp:hlinkClr xmlns:ahyp="http://schemas.microsoft.com/office/drawing/2018/hyperlinkcolor" val="tx"/>
                    </a:ext>
                  </a:extLst>
                </a:hlinkClick>
              </a:rPr>
              <a:t>www.commonblackcollegeapp.com</a:t>
            </a:r>
            <a:br>
              <a:rPr lang="en-US" sz="3200">
                <a:solidFill>
                  <a:srgbClr val="0070C0"/>
                </a:solidFill>
                <a:effectLst/>
              </a:rPr>
            </a:br>
            <a:br>
              <a:rPr lang="en-US" sz="3200">
                <a:solidFill>
                  <a:srgbClr val="0070C0"/>
                </a:solidFill>
                <a:effectLst/>
              </a:rPr>
            </a:br>
            <a:br>
              <a:rPr lang="en-US" sz="3200"/>
            </a:br>
            <a:endParaRPr lang="en-US" sz="3200"/>
          </a:p>
        </p:txBody>
      </p:sp>
      <p:pic>
        <p:nvPicPr>
          <p:cNvPr id="3" name="Picture 2">
            <a:extLst>
              <a:ext uri="{FF2B5EF4-FFF2-40B4-BE49-F238E27FC236}">
                <a16:creationId xmlns:a16="http://schemas.microsoft.com/office/drawing/2014/main" id="{4FCED45B-490F-4487-8C68-1CCF34B9F363}"/>
              </a:ext>
            </a:extLst>
          </p:cNvPr>
          <p:cNvPicPr>
            <a:picLocks noChangeAspect="1"/>
          </p:cNvPicPr>
          <p:nvPr/>
        </p:nvPicPr>
        <p:blipFill rotWithShape="1">
          <a:blip r:embed="rId3"/>
          <a:srcRect l="10833" t="8520" r="60834" b="53456"/>
          <a:stretch/>
        </p:blipFill>
        <p:spPr>
          <a:xfrm>
            <a:off x="1745672" y="1295400"/>
            <a:ext cx="5652655"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96E5DE5-E430-4214-8B6E-DBDF2CEA10D2}"/>
              </a:ext>
            </a:extLst>
          </p:cNvPr>
          <p:cNvPicPr>
            <a:picLocks noChangeAspect="1"/>
          </p:cNvPicPr>
          <p:nvPr/>
        </p:nvPicPr>
        <p:blipFill rotWithShape="1">
          <a:blip r:embed="rId4"/>
          <a:srcRect l="10000" t="38148" r="60000" b="26296"/>
          <a:stretch/>
        </p:blipFill>
        <p:spPr>
          <a:xfrm>
            <a:off x="952500" y="3733800"/>
            <a:ext cx="72390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6173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4EA8D3-1E10-4068-8F78-75B4DDC1CFFD}"/>
              </a:ext>
            </a:extLst>
          </p:cNvPr>
          <p:cNvSpPr txBox="1"/>
          <p:nvPr/>
        </p:nvSpPr>
        <p:spPr>
          <a:xfrm>
            <a:off x="2438400" y="59203"/>
            <a:ext cx="4648200" cy="707886"/>
          </a:xfrm>
          <a:prstGeom prst="rect">
            <a:avLst/>
          </a:prstGeom>
          <a:noFill/>
        </p:spPr>
        <p:txBody>
          <a:bodyPr wrap="square" rtlCol="0">
            <a:spAutoFit/>
          </a:bodyPr>
          <a:lstStyle/>
          <a:p>
            <a:r>
              <a:rPr lang="en-US" sz="4000"/>
              <a:t>The Coalition App</a:t>
            </a:r>
          </a:p>
        </p:txBody>
      </p:sp>
      <p:sp>
        <p:nvSpPr>
          <p:cNvPr id="5" name="TextBox 4">
            <a:extLst>
              <a:ext uri="{FF2B5EF4-FFF2-40B4-BE49-F238E27FC236}">
                <a16:creationId xmlns:a16="http://schemas.microsoft.com/office/drawing/2014/main" id="{DECA2F35-21F9-4CFB-977E-D282F3D662E7}"/>
              </a:ext>
            </a:extLst>
          </p:cNvPr>
          <p:cNvSpPr txBox="1"/>
          <p:nvPr/>
        </p:nvSpPr>
        <p:spPr>
          <a:xfrm>
            <a:off x="5943600" y="914400"/>
            <a:ext cx="3124200" cy="2031325"/>
          </a:xfrm>
          <a:prstGeom prst="rect">
            <a:avLst/>
          </a:prstGeom>
          <a:noFill/>
        </p:spPr>
        <p:txBody>
          <a:bodyPr wrap="square" rtlCol="0">
            <a:spAutoFit/>
          </a:bodyPr>
          <a:lstStyle/>
          <a:p>
            <a:endParaRPr lang="en-US"/>
          </a:p>
          <a:p>
            <a:r>
              <a:rPr lang="en-US"/>
              <a:t> Students will check a box in the Official Documents portion of their Coalition Application confirming that AHS will send materials via another route or platform </a:t>
            </a:r>
          </a:p>
        </p:txBody>
      </p:sp>
      <p:pic>
        <p:nvPicPr>
          <p:cNvPr id="7" name="Picture 6">
            <a:extLst>
              <a:ext uri="{FF2B5EF4-FFF2-40B4-BE49-F238E27FC236}">
                <a16:creationId xmlns:a16="http://schemas.microsoft.com/office/drawing/2014/main" id="{67BCAB59-C189-4B1C-A2C0-FBDA1331353E}"/>
              </a:ext>
            </a:extLst>
          </p:cNvPr>
          <p:cNvPicPr>
            <a:picLocks noChangeAspect="1"/>
          </p:cNvPicPr>
          <p:nvPr/>
        </p:nvPicPr>
        <p:blipFill rotWithShape="1">
          <a:blip r:embed="rId2"/>
          <a:srcRect l="11667" t="11481" r="62500" b="41111"/>
          <a:stretch/>
        </p:blipFill>
        <p:spPr>
          <a:xfrm>
            <a:off x="76200" y="855668"/>
            <a:ext cx="5676900" cy="2930013"/>
          </a:xfrm>
          <a:prstGeom prst="rect">
            <a:avLst/>
          </a:prstGeom>
          <a:ln>
            <a:solidFill>
              <a:schemeClr val="tx1"/>
            </a:solidFill>
          </a:ln>
        </p:spPr>
      </p:pic>
      <p:pic>
        <p:nvPicPr>
          <p:cNvPr id="8" name="Picture 7">
            <a:extLst>
              <a:ext uri="{FF2B5EF4-FFF2-40B4-BE49-F238E27FC236}">
                <a16:creationId xmlns:a16="http://schemas.microsoft.com/office/drawing/2014/main" id="{C777D1CD-9EBF-450C-9B0F-802763E71F19}"/>
              </a:ext>
            </a:extLst>
          </p:cNvPr>
          <p:cNvPicPr>
            <a:picLocks noChangeAspect="1"/>
          </p:cNvPicPr>
          <p:nvPr/>
        </p:nvPicPr>
        <p:blipFill rotWithShape="1">
          <a:blip r:embed="rId3"/>
          <a:srcRect l="18724" t="41497" r="69167" b="11482"/>
          <a:stretch/>
        </p:blipFill>
        <p:spPr>
          <a:xfrm>
            <a:off x="6248400" y="4038600"/>
            <a:ext cx="1953580" cy="2133599"/>
          </a:xfrm>
          <a:prstGeom prst="rect">
            <a:avLst/>
          </a:prstGeom>
          <a:ln>
            <a:solidFill>
              <a:schemeClr val="tx1"/>
            </a:solidFill>
          </a:ln>
        </p:spPr>
      </p:pic>
      <p:sp>
        <p:nvSpPr>
          <p:cNvPr id="9" name="TextBox 8">
            <a:extLst>
              <a:ext uri="{FF2B5EF4-FFF2-40B4-BE49-F238E27FC236}">
                <a16:creationId xmlns:a16="http://schemas.microsoft.com/office/drawing/2014/main" id="{C6EB47E6-843A-4271-857E-1D4B997CA5D0}"/>
              </a:ext>
            </a:extLst>
          </p:cNvPr>
          <p:cNvSpPr txBox="1"/>
          <p:nvPr/>
        </p:nvSpPr>
        <p:spPr>
          <a:xfrm>
            <a:off x="628649" y="4419600"/>
            <a:ext cx="4419602" cy="2031325"/>
          </a:xfrm>
          <a:prstGeom prst="rect">
            <a:avLst/>
          </a:prstGeom>
          <a:noFill/>
        </p:spPr>
        <p:txBody>
          <a:bodyPr wrap="square" rtlCol="0">
            <a:spAutoFit/>
          </a:bodyPr>
          <a:lstStyle/>
          <a:p>
            <a:r>
              <a:rPr lang="en-US"/>
              <a:t>Coalition for College member schools are united in their mission to support lower-income, under-resourced, and/or first-generation students; to provide responsible financial aid; and to bolster students’ success in college—and beyond.</a:t>
            </a:r>
          </a:p>
        </p:txBody>
      </p:sp>
    </p:spTree>
    <p:extLst>
      <p:ext uri="{BB962C8B-B14F-4D97-AF65-F5344CB8AC3E}">
        <p14:creationId xmlns:p14="http://schemas.microsoft.com/office/powerpoint/2010/main" val="3549464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FCAA-055A-4F60-A390-2605DFD6C166}"/>
              </a:ext>
            </a:extLst>
          </p:cNvPr>
          <p:cNvSpPr>
            <a:spLocks noGrp="1"/>
          </p:cNvSpPr>
          <p:nvPr>
            <p:ph type="title"/>
          </p:nvPr>
        </p:nvSpPr>
        <p:spPr>
          <a:xfrm>
            <a:off x="914400" y="304800"/>
            <a:ext cx="6512511" cy="1143000"/>
          </a:xfrm>
          <a:effectLst/>
        </p:spPr>
        <p:txBody>
          <a:bodyPr/>
          <a:lstStyle/>
          <a:p>
            <a:r>
              <a:rPr lang="en-US">
                <a:effectLst/>
              </a:rPr>
              <a:t>Financial Aid</a:t>
            </a:r>
          </a:p>
        </p:txBody>
      </p:sp>
      <p:pic>
        <p:nvPicPr>
          <p:cNvPr id="3" name="Picture 2">
            <a:extLst>
              <a:ext uri="{FF2B5EF4-FFF2-40B4-BE49-F238E27FC236}">
                <a16:creationId xmlns:a16="http://schemas.microsoft.com/office/drawing/2014/main" id="{7550E6AD-5777-4893-B23D-8367718698DF}"/>
              </a:ext>
            </a:extLst>
          </p:cNvPr>
          <p:cNvPicPr>
            <a:picLocks noChangeAspect="1"/>
          </p:cNvPicPr>
          <p:nvPr/>
        </p:nvPicPr>
        <p:blipFill rotWithShape="1">
          <a:blip r:embed="rId2"/>
          <a:srcRect l="7499" t="17379" r="54168" b="38148"/>
          <a:stretch/>
        </p:blipFill>
        <p:spPr>
          <a:xfrm>
            <a:off x="942703" y="1371600"/>
            <a:ext cx="7086600" cy="2538926"/>
          </a:xfrm>
          <a:prstGeom prst="rect">
            <a:avLst/>
          </a:prstGeom>
          <a:ln w="28575">
            <a:solidFill>
              <a:schemeClr val="tx1"/>
            </a:solidFill>
          </a:ln>
        </p:spPr>
      </p:pic>
      <p:sp>
        <p:nvSpPr>
          <p:cNvPr id="4" name="TextBox 3">
            <a:extLst>
              <a:ext uri="{FF2B5EF4-FFF2-40B4-BE49-F238E27FC236}">
                <a16:creationId xmlns:a16="http://schemas.microsoft.com/office/drawing/2014/main" id="{DD941F93-70CB-4455-BF23-2D6F2B569EC5}"/>
              </a:ext>
            </a:extLst>
          </p:cNvPr>
          <p:cNvSpPr txBox="1"/>
          <p:nvPr/>
        </p:nvSpPr>
        <p:spPr>
          <a:xfrm>
            <a:off x="609600" y="4572874"/>
            <a:ext cx="5334000" cy="2031325"/>
          </a:xfrm>
          <a:prstGeom prst="rect">
            <a:avLst/>
          </a:prstGeom>
          <a:noFill/>
        </p:spPr>
        <p:txBody>
          <a:bodyPr wrap="square" rtlCol="0">
            <a:spAutoFit/>
          </a:bodyPr>
          <a:lstStyle/>
          <a:p>
            <a:r>
              <a:rPr lang="en-US"/>
              <a:t>Free Application Federal Student Aid (FAFSA)</a:t>
            </a:r>
          </a:p>
          <a:p>
            <a:pPr marL="285750" indent="-285750">
              <a:buFont typeface="Arial" panose="020B0604020202020204" pitchFamily="34" charset="0"/>
              <a:buChar char="•"/>
            </a:pPr>
            <a:r>
              <a:rPr lang="en-US"/>
              <a:t>Federal &amp; State Aid</a:t>
            </a:r>
          </a:p>
          <a:p>
            <a:pPr marL="285750" indent="-285750">
              <a:buFont typeface="Arial" panose="020B0604020202020204" pitchFamily="34" charset="0"/>
              <a:buChar char="•"/>
            </a:pPr>
            <a:r>
              <a:rPr lang="en-US"/>
              <a:t>Application opens October 1</a:t>
            </a:r>
            <a:r>
              <a:rPr lang="en-US" baseline="30000"/>
              <a:t>st</a:t>
            </a:r>
            <a:endParaRPr lang="en-US"/>
          </a:p>
          <a:p>
            <a:pPr marL="285750" indent="-285750">
              <a:buFont typeface="Arial" panose="020B0604020202020204" pitchFamily="34" charset="0"/>
              <a:buChar char="•"/>
            </a:pPr>
            <a:r>
              <a:rPr lang="en-US"/>
              <a:t>All college bound students should apply</a:t>
            </a:r>
          </a:p>
          <a:p>
            <a:pPr marL="285750" indent="-285750">
              <a:buFont typeface="Arial" panose="020B0604020202020204" pitchFamily="34" charset="0"/>
              <a:buChar char="•"/>
            </a:pPr>
            <a:r>
              <a:rPr lang="en-US"/>
              <a:t>Apply by March 1</a:t>
            </a:r>
            <a:r>
              <a:rPr lang="en-US" baseline="30000"/>
              <a:t>st</a:t>
            </a:r>
            <a:r>
              <a:rPr lang="en-US"/>
              <a:t> </a:t>
            </a:r>
          </a:p>
          <a:p>
            <a:pPr marL="285750" indent="-285750">
              <a:buFont typeface="Arial" panose="020B0604020202020204" pitchFamily="34" charset="0"/>
              <a:buChar char="•"/>
            </a:pPr>
            <a:r>
              <a:rPr lang="en-US">
                <a:solidFill>
                  <a:srgbClr val="0070C0"/>
                </a:solidFill>
                <a:hlinkClick r:id="rId3">
                  <a:extLst>
                    <a:ext uri="{A12FA001-AC4F-418D-AE19-62706E023703}">
                      <ahyp:hlinkClr xmlns:ahyp="http://schemas.microsoft.com/office/drawing/2018/hyperlinkcolor" val="tx"/>
                    </a:ext>
                  </a:extLst>
                </a:hlinkClick>
              </a:rPr>
              <a:t>https://studentaid.gov</a:t>
            </a:r>
            <a:endParaRPr lang="en-US">
              <a:solidFill>
                <a:srgbClr val="0070C0"/>
              </a:solidFill>
            </a:endParaRPr>
          </a:p>
          <a:p>
            <a:pPr marL="285750" indent="-285750">
              <a:buFont typeface="Arial" panose="020B0604020202020204" pitchFamily="34" charset="0"/>
              <a:buChar char="•"/>
            </a:pPr>
            <a:endParaRPr lang="en-US"/>
          </a:p>
        </p:txBody>
      </p:sp>
      <p:pic>
        <p:nvPicPr>
          <p:cNvPr id="6" name="Picture 5" descr="Diagram&#10;&#10;Description automatically generated">
            <a:extLst>
              <a:ext uri="{FF2B5EF4-FFF2-40B4-BE49-F238E27FC236}">
                <a16:creationId xmlns:a16="http://schemas.microsoft.com/office/drawing/2014/main" id="{57736EBB-2790-4F00-92EF-D1F98646B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5074" y="4319074"/>
            <a:ext cx="2538926" cy="2538926"/>
          </a:xfrm>
          <a:prstGeom prst="rect">
            <a:avLst/>
          </a:prstGeom>
        </p:spPr>
      </p:pic>
    </p:spTree>
    <p:extLst>
      <p:ext uri="{BB962C8B-B14F-4D97-AF65-F5344CB8AC3E}">
        <p14:creationId xmlns:p14="http://schemas.microsoft.com/office/powerpoint/2010/main" val="441605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8C92-E9FA-47D8-A8DD-1E68FBDCDBD8}"/>
              </a:ext>
            </a:extLst>
          </p:cNvPr>
          <p:cNvSpPr>
            <a:spLocks noGrp="1"/>
          </p:cNvSpPr>
          <p:nvPr>
            <p:ph type="title"/>
          </p:nvPr>
        </p:nvSpPr>
        <p:spPr>
          <a:xfrm>
            <a:off x="2929992" y="59635"/>
            <a:ext cx="3266427" cy="1143000"/>
          </a:xfrm>
        </p:spPr>
        <p:txBody>
          <a:bodyPr/>
          <a:lstStyle/>
          <a:p>
            <a:pPr marL="0" indent="0">
              <a:buNone/>
            </a:pPr>
            <a:r>
              <a:rPr lang="en-US"/>
              <a:t>Career Tab</a:t>
            </a:r>
          </a:p>
        </p:txBody>
      </p:sp>
      <p:pic>
        <p:nvPicPr>
          <p:cNvPr id="3" name="Picture 2">
            <a:extLst>
              <a:ext uri="{FF2B5EF4-FFF2-40B4-BE49-F238E27FC236}">
                <a16:creationId xmlns:a16="http://schemas.microsoft.com/office/drawing/2014/main" id="{A3CAB856-8A56-4AE6-920F-431CA49E5F89}"/>
              </a:ext>
            </a:extLst>
          </p:cNvPr>
          <p:cNvPicPr>
            <a:picLocks noChangeAspect="1"/>
          </p:cNvPicPr>
          <p:nvPr/>
        </p:nvPicPr>
        <p:blipFill rotWithShape="1">
          <a:blip r:embed="rId2"/>
          <a:srcRect t="11481" r="88378" b="44074"/>
          <a:stretch/>
        </p:blipFill>
        <p:spPr>
          <a:xfrm>
            <a:off x="97657" y="1790700"/>
            <a:ext cx="40386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475AFBA-38DC-4A21-9AE0-2E2AF09D8130}"/>
              </a:ext>
            </a:extLst>
          </p:cNvPr>
          <p:cNvPicPr>
            <a:picLocks noChangeAspect="1"/>
          </p:cNvPicPr>
          <p:nvPr/>
        </p:nvPicPr>
        <p:blipFill rotWithShape="1">
          <a:blip r:embed="rId3"/>
          <a:srcRect l="12903" t="11382" r="63333" b="6988"/>
          <a:stretch/>
        </p:blipFill>
        <p:spPr>
          <a:xfrm>
            <a:off x="4597991" y="1779814"/>
            <a:ext cx="4495799"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A331DAAA-6689-4A09-9B19-261A77A5B283}"/>
              </a:ext>
            </a:extLst>
          </p:cNvPr>
          <p:cNvSpPr txBox="1"/>
          <p:nvPr/>
        </p:nvSpPr>
        <p:spPr>
          <a:xfrm>
            <a:off x="806149" y="1198009"/>
            <a:ext cx="2895600" cy="369332"/>
          </a:xfrm>
          <a:prstGeom prst="rect">
            <a:avLst/>
          </a:prstGeom>
          <a:noFill/>
        </p:spPr>
        <p:txBody>
          <a:bodyPr wrap="square" rtlCol="0">
            <a:spAutoFit/>
          </a:bodyPr>
          <a:lstStyle/>
          <a:p>
            <a:r>
              <a:rPr lang="en-US"/>
              <a:t>Take Career Tests</a:t>
            </a:r>
          </a:p>
        </p:txBody>
      </p:sp>
      <p:sp>
        <p:nvSpPr>
          <p:cNvPr id="7" name="TextBox 6">
            <a:extLst>
              <a:ext uri="{FF2B5EF4-FFF2-40B4-BE49-F238E27FC236}">
                <a16:creationId xmlns:a16="http://schemas.microsoft.com/office/drawing/2014/main" id="{591F3B03-C71E-4D40-9E12-CEB1589C695A}"/>
              </a:ext>
            </a:extLst>
          </p:cNvPr>
          <p:cNvSpPr txBox="1"/>
          <p:nvPr/>
        </p:nvSpPr>
        <p:spPr>
          <a:xfrm>
            <a:off x="5803821" y="1198009"/>
            <a:ext cx="2895600" cy="369332"/>
          </a:xfrm>
          <a:prstGeom prst="rect">
            <a:avLst/>
          </a:prstGeom>
          <a:noFill/>
        </p:spPr>
        <p:txBody>
          <a:bodyPr wrap="square" rtlCol="0">
            <a:spAutoFit/>
          </a:bodyPr>
          <a:lstStyle/>
          <a:p>
            <a:r>
              <a:rPr lang="en-US"/>
              <a:t>Research Careers</a:t>
            </a:r>
          </a:p>
        </p:txBody>
      </p:sp>
      <p:cxnSp>
        <p:nvCxnSpPr>
          <p:cNvPr id="9" name="Straight Connector 8">
            <a:extLst>
              <a:ext uri="{FF2B5EF4-FFF2-40B4-BE49-F238E27FC236}">
                <a16:creationId xmlns:a16="http://schemas.microsoft.com/office/drawing/2014/main" id="{6D87D3B3-A4CA-42AF-8258-553D136AB0EA}"/>
              </a:ext>
            </a:extLst>
          </p:cNvPr>
          <p:cNvCxnSpPr>
            <a:cxnSpLocks/>
          </p:cNvCxnSpPr>
          <p:nvPr/>
        </p:nvCxnSpPr>
        <p:spPr>
          <a:xfrm>
            <a:off x="4343396" y="1066800"/>
            <a:ext cx="0" cy="5791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0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68FB84-DBEB-4849-83AB-6008135C9250}"/>
              </a:ext>
            </a:extLst>
          </p:cNvPr>
          <p:cNvSpPr txBox="1"/>
          <p:nvPr/>
        </p:nvSpPr>
        <p:spPr>
          <a:xfrm>
            <a:off x="2512943" y="361267"/>
            <a:ext cx="4038600" cy="1200329"/>
          </a:xfrm>
          <a:prstGeom prst="rect">
            <a:avLst/>
          </a:prstGeom>
          <a:noFill/>
        </p:spPr>
        <p:txBody>
          <a:bodyPr wrap="square" rtlCol="0">
            <a:spAutoFit/>
          </a:bodyPr>
          <a:lstStyle/>
          <a:p>
            <a:r>
              <a:rPr lang="en-US" sz="3600"/>
              <a:t>Build Your Resume</a:t>
            </a:r>
          </a:p>
          <a:p>
            <a:pPr marL="285750" indent="-285750">
              <a:buFont typeface="Arial" panose="020B0604020202020204" pitchFamily="34" charset="0"/>
              <a:buChar char="•"/>
            </a:pPr>
            <a:r>
              <a:rPr lang="en-US"/>
              <a:t>About Me Tab</a:t>
            </a:r>
          </a:p>
          <a:p>
            <a:pPr marL="285750" indent="-285750">
              <a:buFont typeface="Arial" panose="020B0604020202020204" pitchFamily="34" charset="0"/>
              <a:buChar char="•"/>
            </a:pPr>
            <a:r>
              <a:rPr lang="en-US"/>
              <a:t>Click Resume</a:t>
            </a:r>
          </a:p>
        </p:txBody>
      </p:sp>
      <p:pic>
        <p:nvPicPr>
          <p:cNvPr id="15" name="Picture 14">
            <a:extLst>
              <a:ext uri="{FF2B5EF4-FFF2-40B4-BE49-F238E27FC236}">
                <a16:creationId xmlns:a16="http://schemas.microsoft.com/office/drawing/2014/main" id="{B3F0B6D9-5A77-4B7C-A05C-2C1B688031E4}"/>
              </a:ext>
            </a:extLst>
          </p:cNvPr>
          <p:cNvPicPr>
            <a:picLocks noChangeAspect="1"/>
          </p:cNvPicPr>
          <p:nvPr/>
        </p:nvPicPr>
        <p:blipFill rotWithShape="1">
          <a:blip r:embed="rId2"/>
          <a:srcRect l="833" t="14583" r="17898" b="13297"/>
          <a:stretch/>
        </p:blipFill>
        <p:spPr>
          <a:xfrm>
            <a:off x="762000" y="1676400"/>
            <a:ext cx="7431157" cy="3724005"/>
          </a:xfrm>
          <a:prstGeom prst="rect">
            <a:avLst/>
          </a:prstGeom>
        </p:spPr>
      </p:pic>
      <p:pic>
        <p:nvPicPr>
          <p:cNvPr id="12" name="Picture 11">
            <a:extLst>
              <a:ext uri="{FF2B5EF4-FFF2-40B4-BE49-F238E27FC236}">
                <a16:creationId xmlns:a16="http://schemas.microsoft.com/office/drawing/2014/main" id="{FADB2A5F-5002-4E3E-83A2-A7C39EF54C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00799" y="5056264"/>
            <a:ext cx="2607365" cy="1746935"/>
          </a:xfrm>
          <a:prstGeom prst="rect">
            <a:avLst/>
          </a:prstGeom>
          <a:ln>
            <a:solidFill>
              <a:schemeClr val="accent4">
                <a:lumMod val="50000"/>
              </a:schemeClr>
            </a:solidFill>
          </a:ln>
        </p:spPr>
      </p:pic>
    </p:spTree>
    <p:extLst>
      <p:ext uri="{BB962C8B-B14F-4D97-AF65-F5344CB8AC3E}">
        <p14:creationId xmlns:p14="http://schemas.microsoft.com/office/powerpoint/2010/main" val="2860845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BF5C-CD96-481A-AFA5-BF4CA2950BC4}"/>
              </a:ext>
            </a:extLst>
          </p:cNvPr>
          <p:cNvSpPr>
            <a:spLocks noGrp="1"/>
          </p:cNvSpPr>
          <p:nvPr>
            <p:ph type="title"/>
          </p:nvPr>
        </p:nvSpPr>
        <p:spPr>
          <a:xfrm>
            <a:off x="663529" y="320917"/>
            <a:ext cx="7818796" cy="1143000"/>
          </a:xfrm>
        </p:spPr>
        <p:txBody>
          <a:bodyPr/>
          <a:lstStyle/>
          <a:p>
            <a:r>
              <a:rPr lang="en-US"/>
              <a:t>Military or Trade School</a:t>
            </a:r>
          </a:p>
        </p:txBody>
      </p:sp>
      <p:pic>
        <p:nvPicPr>
          <p:cNvPr id="4" name="Picture 4" descr="Graphical user interface, text, application&#10;&#10;Description automatically generated">
            <a:extLst>
              <a:ext uri="{FF2B5EF4-FFF2-40B4-BE49-F238E27FC236}">
                <a16:creationId xmlns:a16="http://schemas.microsoft.com/office/drawing/2014/main" id="{934503FE-F801-41DE-9F17-9FBE4C9D1853}"/>
              </a:ext>
            </a:extLst>
          </p:cNvPr>
          <p:cNvPicPr>
            <a:picLocks noChangeAspect="1"/>
          </p:cNvPicPr>
          <p:nvPr/>
        </p:nvPicPr>
        <p:blipFill>
          <a:blip r:embed="rId2"/>
          <a:stretch>
            <a:fillRect/>
          </a:stretch>
        </p:blipFill>
        <p:spPr>
          <a:xfrm>
            <a:off x="790833" y="1814962"/>
            <a:ext cx="7659423" cy="4428446"/>
          </a:xfrm>
          <a:prstGeom prst="rect">
            <a:avLst/>
          </a:prstGeom>
        </p:spPr>
      </p:pic>
    </p:spTree>
    <p:extLst>
      <p:ext uri="{BB962C8B-B14F-4D97-AF65-F5344CB8AC3E}">
        <p14:creationId xmlns:p14="http://schemas.microsoft.com/office/powerpoint/2010/main" val="330585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7A1E-291D-4F12-A5AF-E97122AE4FA1}"/>
              </a:ext>
            </a:extLst>
          </p:cNvPr>
          <p:cNvSpPr>
            <a:spLocks noGrp="1"/>
          </p:cNvSpPr>
          <p:nvPr>
            <p:ph type="title"/>
          </p:nvPr>
        </p:nvSpPr>
        <p:spPr>
          <a:xfrm>
            <a:off x="228600" y="228600"/>
            <a:ext cx="8686799" cy="838200"/>
          </a:xfrm>
        </p:spPr>
        <p:txBody>
          <a:bodyPr/>
          <a:lstStyle/>
          <a:p>
            <a:r>
              <a:rPr lang="en-US" sz="3200"/>
              <a:t>Workforce &amp; Career Training at HCC</a:t>
            </a:r>
          </a:p>
        </p:txBody>
      </p:sp>
      <p:pic>
        <p:nvPicPr>
          <p:cNvPr id="3" name="Picture 2">
            <a:extLst>
              <a:ext uri="{FF2B5EF4-FFF2-40B4-BE49-F238E27FC236}">
                <a16:creationId xmlns:a16="http://schemas.microsoft.com/office/drawing/2014/main" id="{948E2E86-3A17-4584-AC14-1DC693E77AA4}"/>
              </a:ext>
            </a:extLst>
          </p:cNvPr>
          <p:cNvPicPr>
            <a:picLocks noChangeAspect="1"/>
          </p:cNvPicPr>
          <p:nvPr/>
        </p:nvPicPr>
        <p:blipFill rotWithShape="1">
          <a:blip r:embed="rId2"/>
          <a:srcRect l="4166" t="38148" r="54167" b="14444"/>
          <a:stretch/>
        </p:blipFill>
        <p:spPr>
          <a:xfrm>
            <a:off x="267134" y="1638299"/>
            <a:ext cx="8648265" cy="3848101"/>
          </a:xfrm>
          <a:prstGeom prst="rect">
            <a:avLst/>
          </a:prstGeom>
        </p:spPr>
      </p:pic>
    </p:spTree>
    <p:extLst>
      <p:ext uri="{BB962C8B-B14F-4D97-AF65-F5344CB8AC3E}">
        <p14:creationId xmlns:p14="http://schemas.microsoft.com/office/powerpoint/2010/main" val="372055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304800"/>
            <a:ext cx="6057900" cy="1143000"/>
          </a:xfrm>
        </p:spPr>
        <p:txBody>
          <a:bodyPr>
            <a:noAutofit/>
          </a:bodyPr>
          <a:lstStyle/>
          <a:p>
            <a:pPr algn="l"/>
            <a:r>
              <a:rPr lang="en-US" sz="4000"/>
              <a:t>	Naviance Features:</a:t>
            </a:r>
            <a:br>
              <a:rPr lang="en-US" sz="4000"/>
            </a:br>
            <a:r>
              <a:rPr lang="en-US" sz="4000"/>
              <a:t>	</a:t>
            </a:r>
          </a:p>
        </p:txBody>
      </p:sp>
      <p:sp>
        <p:nvSpPr>
          <p:cNvPr id="3" name="Content Placeholder 2"/>
          <p:cNvSpPr>
            <a:spLocks noGrp="1"/>
          </p:cNvSpPr>
          <p:nvPr>
            <p:ph sz="quarter" idx="13"/>
          </p:nvPr>
        </p:nvSpPr>
        <p:spPr>
          <a:xfrm>
            <a:off x="1981200" y="1752600"/>
            <a:ext cx="6400800" cy="3474720"/>
          </a:xfrm>
        </p:spPr>
        <p:txBody>
          <a:bodyPr>
            <a:normAutofit lnSpcReduction="10000"/>
          </a:bodyPr>
          <a:lstStyle/>
          <a:p>
            <a:r>
              <a:rPr lang="en-US"/>
              <a:t>Career Interest Inventory</a:t>
            </a:r>
          </a:p>
          <a:p>
            <a:r>
              <a:rPr lang="en-US"/>
              <a:t>Resume creator</a:t>
            </a:r>
          </a:p>
          <a:p>
            <a:r>
              <a:rPr lang="en-US"/>
              <a:t>Brag Sheet</a:t>
            </a:r>
          </a:p>
          <a:p>
            <a:r>
              <a:rPr lang="en-US"/>
              <a:t>College and Career planning</a:t>
            </a:r>
          </a:p>
          <a:p>
            <a:r>
              <a:rPr lang="en-US"/>
              <a:t>Scholarships and Financial Aid opportunities</a:t>
            </a:r>
          </a:p>
          <a:p>
            <a:r>
              <a:rPr lang="en-US"/>
              <a:t>Request transcripts</a:t>
            </a:r>
          </a:p>
          <a:p>
            <a:r>
              <a:rPr lang="en-US"/>
              <a:t>Request letters of recommendation</a:t>
            </a:r>
          </a:p>
          <a:p>
            <a:r>
              <a:rPr lang="en-US"/>
              <a:t>College Visits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2" t="249" r="4578"/>
          <a:stretch/>
        </p:blipFill>
        <p:spPr bwMode="auto">
          <a:xfrm rot="20046705">
            <a:off x="6096001" y="5638800"/>
            <a:ext cx="2895599" cy="116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665089"/>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7786D1-1573-4F44-A530-5EB476CCBCD0}"/>
              </a:ext>
            </a:extLst>
          </p:cNvPr>
          <p:cNvSpPr/>
          <p:nvPr/>
        </p:nvSpPr>
        <p:spPr>
          <a:xfrm>
            <a:off x="546652" y="5647841"/>
            <a:ext cx="8077200" cy="1477328"/>
          </a:xfrm>
          <a:prstGeom prst="rect">
            <a:avLst/>
          </a:prstGeom>
        </p:spPr>
        <p:txBody>
          <a:bodyPr wrap="square">
            <a:spAutoFit/>
          </a:bodyPr>
          <a:lstStyle/>
          <a:p>
            <a:endParaRPr lang="en-US">
              <a:hlinkClick r:id="rId2"/>
            </a:endParaRPr>
          </a:p>
          <a:p>
            <a:r>
              <a:rPr lang="en-US">
                <a:hlinkClick r:id="rId2"/>
              </a:rPr>
              <a:t>http://ww2.harford.edu/Catalog/programs_of_study.asp</a:t>
            </a:r>
            <a:endParaRPr lang="en-US"/>
          </a:p>
          <a:p>
            <a:r>
              <a:rPr lang="en-US">
                <a:hlinkClick r:id="rId3"/>
              </a:rPr>
              <a:t>http://www.harford.edu/continuing-education/certificate-to-career.aspx</a:t>
            </a:r>
            <a:r>
              <a:rPr lang="en-US"/>
              <a:t>	</a:t>
            </a:r>
          </a:p>
          <a:p>
            <a:endParaRPr lang="en-US"/>
          </a:p>
        </p:txBody>
      </p:sp>
      <p:sp>
        <p:nvSpPr>
          <p:cNvPr id="3" name="TextBox 2">
            <a:extLst>
              <a:ext uri="{FF2B5EF4-FFF2-40B4-BE49-F238E27FC236}">
                <a16:creationId xmlns:a16="http://schemas.microsoft.com/office/drawing/2014/main" id="{71A87F5C-94B6-4B80-9633-339A3AC3E096}"/>
              </a:ext>
            </a:extLst>
          </p:cNvPr>
          <p:cNvSpPr txBox="1"/>
          <p:nvPr/>
        </p:nvSpPr>
        <p:spPr>
          <a:xfrm>
            <a:off x="609600" y="322183"/>
            <a:ext cx="8077200" cy="2185214"/>
          </a:xfrm>
          <a:prstGeom prst="rect">
            <a:avLst/>
          </a:prstGeom>
          <a:noFill/>
        </p:spPr>
        <p:txBody>
          <a:bodyPr wrap="square" rtlCol="0">
            <a:spAutoFit/>
          </a:bodyPr>
          <a:lstStyle/>
          <a:p>
            <a:r>
              <a:rPr lang="en-US" sz="4000"/>
              <a:t>HCC (HOT) Programs</a:t>
            </a:r>
            <a:r>
              <a:rPr lang="en-US" sz="1600">
                <a:solidFill>
                  <a:prstClr val="black"/>
                </a:solidFill>
              </a:rPr>
              <a:t> </a:t>
            </a:r>
            <a:r>
              <a:rPr lang="en-US" sz="1500">
                <a:solidFill>
                  <a:prstClr val="black"/>
                </a:solidFill>
              </a:rPr>
              <a:t>High Demand Occupational Training </a:t>
            </a:r>
            <a:endParaRPr lang="en-US" sz="1500"/>
          </a:p>
          <a:p>
            <a:pPr marL="571500" indent="-571500">
              <a:buFont typeface="Arial" panose="020B0604020202020204" pitchFamily="34" charset="0"/>
              <a:buChar char="•"/>
            </a:pPr>
            <a:r>
              <a:rPr lang="en-US" sz="2400"/>
              <a:t>Shorter Duration</a:t>
            </a:r>
          </a:p>
          <a:p>
            <a:pPr marL="571500" indent="-571500">
              <a:buFont typeface="Arial" panose="020B0604020202020204" pitchFamily="34" charset="0"/>
              <a:buChar char="•"/>
            </a:pPr>
            <a:r>
              <a:rPr lang="en-US" sz="2400"/>
              <a:t>No Core Requirements</a:t>
            </a:r>
          </a:p>
          <a:p>
            <a:pPr marL="571500" indent="-571500">
              <a:buFont typeface="Arial" panose="020B0604020202020204" pitchFamily="34" charset="0"/>
              <a:buChar char="•"/>
            </a:pPr>
            <a:r>
              <a:rPr lang="en-US" sz="2400"/>
              <a:t>Affordable</a:t>
            </a:r>
          </a:p>
          <a:p>
            <a:pPr marL="571500" indent="-571500">
              <a:buFont typeface="Arial" panose="020B0604020202020204" pitchFamily="34" charset="0"/>
              <a:buChar char="•"/>
            </a:pPr>
            <a:r>
              <a:rPr lang="en-US" sz="2400"/>
              <a:t>Educational Support</a:t>
            </a:r>
          </a:p>
        </p:txBody>
      </p:sp>
      <p:pic>
        <p:nvPicPr>
          <p:cNvPr id="4" name="Picture 3">
            <a:extLst>
              <a:ext uri="{FF2B5EF4-FFF2-40B4-BE49-F238E27FC236}">
                <a16:creationId xmlns:a16="http://schemas.microsoft.com/office/drawing/2014/main" id="{BB1ADBA2-5484-4BD1-9F1E-005072438F26}"/>
              </a:ext>
            </a:extLst>
          </p:cNvPr>
          <p:cNvPicPr>
            <a:picLocks noChangeAspect="1"/>
          </p:cNvPicPr>
          <p:nvPr/>
        </p:nvPicPr>
        <p:blipFill rotWithShape="1">
          <a:blip r:embed="rId4"/>
          <a:srcRect l="32500" t="14584" r="19167" b="16059"/>
          <a:stretch/>
        </p:blipFill>
        <p:spPr>
          <a:xfrm>
            <a:off x="4462670" y="990600"/>
            <a:ext cx="4648200" cy="4667071"/>
          </a:xfrm>
          <a:prstGeom prst="rect">
            <a:avLst/>
          </a:prstGeom>
          <a:ln w="28575">
            <a:solidFill>
              <a:schemeClr val="accent3">
                <a:lumMod val="50000"/>
              </a:schemeClr>
            </a:solidFill>
          </a:ln>
        </p:spPr>
      </p:pic>
      <p:pic>
        <p:nvPicPr>
          <p:cNvPr id="5" name="Picture 4">
            <a:extLst>
              <a:ext uri="{FF2B5EF4-FFF2-40B4-BE49-F238E27FC236}">
                <a16:creationId xmlns:a16="http://schemas.microsoft.com/office/drawing/2014/main" id="{3E348DD5-580F-40B9-8275-55CE5C221E49}"/>
              </a:ext>
            </a:extLst>
          </p:cNvPr>
          <p:cNvPicPr>
            <a:picLocks noChangeAspect="1"/>
          </p:cNvPicPr>
          <p:nvPr/>
        </p:nvPicPr>
        <p:blipFill rotWithShape="1">
          <a:blip r:embed="rId5"/>
          <a:srcRect l="34167" t="32152" r="24167" b="32152"/>
          <a:stretch/>
        </p:blipFill>
        <p:spPr>
          <a:xfrm>
            <a:off x="1352896" y="2539854"/>
            <a:ext cx="2047619" cy="990600"/>
          </a:xfrm>
          <a:prstGeom prst="rect">
            <a:avLst/>
          </a:prstGeom>
        </p:spPr>
      </p:pic>
      <p:pic>
        <p:nvPicPr>
          <p:cNvPr id="6" name="Picture 5">
            <a:extLst>
              <a:ext uri="{FF2B5EF4-FFF2-40B4-BE49-F238E27FC236}">
                <a16:creationId xmlns:a16="http://schemas.microsoft.com/office/drawing/2014/main" id="{20C942CA-0202-49E9-B357-5175BAD0F801}"/>
              </a:ext>
            </a:extLst>
          </p:cNvPr>
          <p:cNvPicPr>
            <a:picLocks noChangeAspect="1"/>
          </p:cNvPicPr>
          <p:nvPr/>
        </p:nvPicPr>
        <p:blipFill rotWithShape="1">
          <a:blip r:embed="rId6"/>
          <a:srcRect l="34166" t="32152" r="21667" b="32152"/>
          <a:stretch/>
        </p:blipFill>
        <p:spPr>
          <a:xfrm>
            <a:off x="1323721" y="3562911"/>
            <a:ext cx="2095336" cy="956306"/>
          </a:xfrm>
          <a:prstGeom prst="rect">
            <a:avLst/>
          </a:prstGeom>
        </p:spPr>
      </p:pic>
      <p:pic>
        <p:nvPicPr>
          <p:cNvPr id="7" name="Picture 6">
            <a:extLst>
              <a:ext uri="{FF2B5EF4-FFF2-40B4-BE49-F238E27FC236}">
                <a16:creationId xmlns:a16="http://schemas.microsoft.com/office/drawing/2014/main" id="{EB55DB4E-3602-467C-B3CE-8D59D7DAA77D}"/>
              </a:ext>
            </a:extLst>
          </p:cNvPr>
          <p:cNvPicPr>
            <a:picLocks noChangeAspect="1"/>
          </p:cNvPicPr>
          <p:nvPr/>
        </p:nvPicPr>
        <p:blipFill rotWithShape="1">
          <a:blip r:embed="rId7"/>
          <a:srcRect l="34886" t="30489" r="19494" b="32294"/>
          <a:stretch/>
        </p:blipFill>
        <p:spPr>
          <a:xfrm>
            <a:off x="1339644" y="4585968"/>
            <a:ext cx="2095336" cy="965305"/>
          </a:xfrm>
          <a:prstGeom prst="rect">
            <a:avLst/>
          </a:prstGeom>
        </p:spPr>
      </p:pic>
    </p:spTree>
    <p:extLst>
      <p:ext uri="{BB962C8B-B14F-4D97-AF65-F5344CB8AC3E}">
        <p14:creationId xmlns:p14="http://schemas.microsoft.com/office/powerpoint/2010/main" val="1672956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524000"/>
            <a:ext cx="8001000" cy="4936124"/>
          </a:xfrm>
        </p:spPr>
        <p:txBody>
          <a:bodyPr>
            <a:normAutofit/>
          </a:bodyPr>
          <a:lstStyle/>
          <a:p>
            <a:pPr marL="514350" indent="-514350" algn="l">
              <a:buFont typeface="+mj-lt"/>
              <a:buAutoNum type="arabicPeriod"/>
            </a:pPr>
            <a:r>
              <a:rPr lang="en-US" sz="2800"/>
              <a:t>Students will register for two college visits.</a:t>
            </a:r>
          </a:p>
          <a:p>
            <a:pPr marL="514350" indent="-514350" algn="l">
              <a:buFont typeface="+mj-lt"/>
              <a:buAutoNum type="arabicPeriod"/>
            </a:pPr>
            <a:r>
              <a:rPr lang="en-US" sz="2800"/>
              <a:t>Students will add colleges to their ‘college I’m applying to’ list.  </a:t>
            </a:r>
          </a:p>
          <a:p>
            <a:pPr marL="514350" indent="-514350" algn="l">
              <a:buFont typeface="+mj-lt"/>
              <a:buAutoNum type="arabicPeriod"/>
            </a:pPr>
            <a:r>
              <a:rPr lang="en-US" sz="2800"/>
              <a:t>Optional: Complete two sections of the resume.  </a:t>
            </a:r>
          </a:p>
          <a:p>
            <a:pPr marL="514350" indent="-514350" algn="l">
              <a:buFont typeface="+mj-lt"/>
              <a:buAutoNum type="arabicPeriod"/>
            </a:pPr>
            <a:endParaRPr lang="en-US" sz="2800"/>
          </a:p>
        </p:txBody>
      </p:sp>
      <p:sp>
        <p:nvSpPr>
          <p:cNvPr id="4" name="TextBox 3"/>
          <p:cNvSpPr txBox="1"/>
          <p:nvPr/>
        </p:nvSpPr>
        <p:spPr>
          <a:xfrm>
            <a:off x="1600200" y="228600"/>
            <a:ext cx="5562600" cy="707886"/>
          </a:xfrm>
          <a:prstGeom prst="rect">
            <a:avLst/>
          </a:prstGeom>
          <a:noFill/>
        </p:spPr>
        <p:txBody>
          <a:bodyPr wrap="square" rtlCol="0">
            <a:spAutoFit/>
          </a:bodyPr>
          <a:lstStyle/>
          <a:p>
            <a:pPr algn="ctr"/>
            <a:r>
              <a:rPr lang="en-US" sz="4000">
                <a:solidFill>
                  <a:schemeClr val="accent6">
                    <a:lumMod val="75000"/>
                  </a:schemeClr>
                </a:solidFill>
              </a:rPr>
              <a:t>Objectives</a:t>
            </a:r>
          </a:p>
        </p:txBody>
      </p:sp>
    </p:spTree>
    <p:extLst>
      <p:ext uri="{BB962C8B-B14F-4D97-AF65-F5344CB8AC3E}">
        <p14:creationId xmlns:p14="http://schemas.microsoft.com/office/powerpoint/2010/main" val="2251539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6512511" cy="1143000"/>
          </a:xfrm>
        </p:spPr>
        <p:txBody>
          <a:bodyPr/>
          <a:lstStyle/>
          <a:p>
            <a:r>
              <a:rPr lang="en-US"/>
              <a:t>Let’s Get Started!</a:t>
            </a:r>
          </a:p>
        </p:txBody>
      </p:sp>
      <p:sp>
        <p:nvSpPr>
          <p:cNvPr id="3" name="Content Placeholder 2"/>
          <p:cNvSpPr>
            <a:spLocks noGrp="1"/>
          </p:cNvSpPr>
          <p:nvPr>
            <p:ph sz="quarter" idx="13"/>
          </p:nvPr>
        </p:nvSpPr>
        <p:spPr>
          <a:xfrm>
            <a:off x="982922" y="1600200"/>
            <a:ext cx="7170477" cy="3474720"/>
          </a:xfrm>
        </p:spPr>
        <p:txBody>
          <a:bodyPr>
            <a:normAutofit/>
          </a:bodyPr>
          <a:lstStyle/>
          <a:p>
            <a:r>
              <a:rPr lang="en-US" sz="2400" err="1"/>
              <a:t>Naviance</a:t>
            </a:r>
            <a:r>
              <a:rPr lang="en-US" sz="2400"/>
              <a:t>® </a:t>
            </a:r>
          </a:p>
          <a:p>
            <a:pPr lvl="2"/>
            <a:r>
              <a:rPr lang="en-US" sz="2400"/>
              <a:t>Open </a:t>
            </a:r>
            <a:r>
              <a:rPr lang="en-US" sz="2400" err="1"/>
              <a:t>itslearning</a:t>
            </a:r>
            <a:endParaRPr lang="en-US" sz="2400"/>
          </a:p>
          <a:p>
            <a:pPr lvl="2"/>
            <a:r>
              <a:rPr lang="en-US" sz="2400"/>
              <a:t>Click the Clever tab (top of screen)</a:t>
            </a:r>
          </a:p>
          <a:p>
            <a:pPr lvl="2"/>
            <a:r>
              <a:rPr lang="en-US" sz="2400"/>
              <a:t>Click the Naviance tile</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0" y="4721615"/>
            <a:ext cx="2324100" cy="213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4757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EE7280-5126-4431-BAC3-BADB2880C529}"/>
              </a:ext>
            </a:extLst>
          </p:cNvPr>
          <p:cNvSpPr txBox="1"/>
          <p:nvPr/>
        </p:nvSpPr>
        <p:spPr>
          <a:xfrm>
            <a:off x="2933700" y="113786"/>
            <a:ext cx="3276600" cy="707886"/>
          </a:xfrm>
          <a:prstGeom prst="rect">
            <a:avLst/>
          </a:prstGeom>
          <a:noFill/>
        </p:spPr>
        <p:txBody>
          <a:bodyPr wrap="square" rtlCol="0">
            <a:spAutoFit/>
          </a:bodyPr>
          <a:lstStyle/>
          <a:p>
            <a:r>
              <a:rPr lang="en-US" sz="4000"/>
              <a:t>Home Screen</a:t>
            </a:r>
          </a:p>
        </p:txBody>
      </p:sp>
      <p:pic>
        <p:nvPicPr>
          <p:cNvPr id="3" name="Picture 2">
            <a:extLst>
              <a:ext uri="{FF2B5EF4-FFF2-40B4-BE49-F238E27FC236}">
                <a16:creationId xmlns:a16="http://schemas.microsoft.com/office/drawing/2014/main" id="{13C58CEF-14D2-431D-80AF-03C2E9928996}"/>
              </a:ext>
            </a:extLst>
          </p:cNvPr>
          <p:cNvPicPr>
            <a:picLocks noChangeAspect="1"/>
          </p:cNvPicPr>
          <p:nvPr/>
        </p:nvPicPr>
        <p:blipFill rotWithShape="1">
          <a:blip r:embed="rId2"/>
          <a:srcRect t="11729" r="50000" b="12909"/>
          <a:stretch/>
        </p:blipFill>
        <p:spPr>
          <a:xfrm>
            <a:off x="0" y="821672"/>
            <a:ext cx="9164274" cy="5655328"/>
          </a:xfrm>
          <a:prstGeom prst="rect">
            <a:avLst/>
          </a:prstGeom>
        </p:spPr>
      </p:pic>
      <p:cxnSp>
        <p:nvCxnSpPr>
          <p:cNvPr id="14" name="Straight Arrow Connector 13">
            <a:extLst>
              <a:ext uri="{FF2B5EF4-FFF2-40B4-BE49-F238E27FC236}">
                <a16:creationId xmlns:a16="http://schemas.microsoft.com/office/drawing/2014/main" id="{B21A945D-2387-476F-BBAD-424FCD95E24D}"/>
              </a:ext>
            </a:extLst>
          </p:cNvPr>
          <p:cNvCxnSpPr>
            <a:cxnSpLocks/>
          </p:cNvCxnSpPr>
          <p:nvPr/>
        </p:nvCxnSpPr>
        <p:spPr>
          <a:xfrm>
            <a:off x="3657600" y="3886200"/>
            <a:ext cx="1371600" cy="6858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2A3FCEF-A7A3-469C-9FB6-8122951322F3}"/>
              </a:ext>
            </a:extLst>
          </p:cNvPr>
          <p:cNvSpPr/>
          <p:nvPr/>
        </p:nvSpPr>
        <p:spPr>
          <a:xfrm>
            <a:off x="4505937" y="3233236"/>
            <a:ext cx="1676400" cy="5334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DECED9-7E52-4B8C-AB50-E08E82D513FF}"/>
              </a:ext>
            </a:extLst>
          </p:cNvPr>
          <p:cNvSpPr/>
          <p:nvPr/>
        </p:nvSpPr>
        <p:spPr>
          <a:xfrm>
            <a:off x="4572000" y="4332871"/>
            <a:ext cx="3886200" cy="20574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E24E283-995A-4688-8F7E-126E2ADCE99F}"/>
              </a:ext>
            </a:extLst>
          </p:cNvPr>
          <p:cNvSpPr txBox="1"/>
          <p:nvPr/>
        </p:nvSpPr>
        <p:spPr>
          <a:xfrm>
            <a:off x="838200" y="3701534"/>
            <a:ext cx="2819400" cy="369332"/>
          </a:xfrm>
          <a:prstGeom prst="rect">
            <a:avLst/>
          </a:prstGeom>
          <a:noFill/>
          <a:ln>
            <a:solidFill>
              <a:schemeClr val="accent6">
                <a:lumMod val="75000"/>
              </a:schemeClr>
            </a:solidFill>
          </a:ln>
        </p:spPr>
        <p:txBody>
          <a:bodyPr wrap="square" rtlCol="0">
            <a:spAutoFit/>
          </a:bodyPr>
          <a:lstStyle/>
          <a:p>
            <a:r>
              <a:rPr lang="en-US"/>
              <a:t>Register for College Visits</a:t>
            </a:r>
          </a:p>
        </p:txBody>
      </p:sp>
      <p:sp>
        <p:nvSpPr>
          <p:cNvPr id="6" name="Rectangle 5">
            <a:extLst>
              <a:ext uri="{FF2B5EF4-FFF2-40B4-BE49-F238E27FC236}">
                <a16:creationId xmlns:a16="http://schemas.microsoft.com/office/drawing/2014/main" id="{C3DE4E0A-3550-4C89-9D99-B131BC0BAABD}"/>
              </a:ext>
            </a:extLst>
          </p:cNvPr>
          <p:cNvSpPr/>
          <p:nvPr/>
        </p:nvSpPr>
        <p:spPr>
          <a:xfrm>
            <a:off x="0" y="1295400"/>
            <a:ext cx="99060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853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F5D758-2D2B-4509-B90D-971DD7DFF791}"/>
              </a:ext>
            </a:extLst>
          </p:cNvPr>
          <p:cNvSpPr txBox="1"/>
          <p:nvPr/>
        </p:nvSpPr>
        <p:spPr>
          <a:xfrm>
            <a:off x="2340991" y="0"/>
            <a:ext cx="4462015" cy="1077218"/>
          </a:xfrm>
          <a:prstGeom prst="rect">
            <a:avLst/>
          </a:prstGeom>
          <a:noFill/>
        </p:spPr>
        <p:txBody>
          <a:bodyPr wrap="square" rtlCol="0">
            <a:spAutoFit/>
          </a:bodyPr>
          <a:lstStyle/>
          <a:p>
            <a:r>
              <a:rPr lang="en-US" sz="3200"/>
              <a:t>Colleges Home Page</a:t>
            </a:r>
          </a:p>
          <a:p>
            <a:endParaRPr lang="en-US" sz="3200"/>
          </a:p>
        </p:txBody>
      </p:sp>
      <p:pic>
        <p:nvPicPr>
          <p:cNvPr id="7" name="Picture 6">
            <a:extLst>
              <a:ext uri="{FF2B5EF4-FFF2-40B4-BE49-F238E27FC236}">
                <a16:creationId xmlns:a16="http://schemas.microsoft.com/office/drawing/2014/main" id="{AE6F9F71-562D-4081-BBA4-E077CC89EF23}"/>
              </a:ext>
            </a:extLst>
          </p:cNvPr>
          <p:cNvPicPr>
            <a:picLocks noChangeAspect="1"/>
          </p:cNvPicPr>
          <p:nvPr/>
        </p:nvPicPr>
        <p:blipFill rotWithShape="1">
          <a:blip r:embed="rId2"/>
          <a:srcRect l="9167" t="16059" r="10000" b="5729"/>
          <a:stretch/>
        </p:blipFill>
        <p:spPr>
          <a:xfrm>
            <a:off x="178997" y="584775"/>
            <a:ext cx="8786001" cy="5181599"/>
          </a:xfrm>
          <a:prstGeom prst="rect">
            <a:avLst/>
          </a:prstGeom>
          <a:ln w="38100">
            <a:solidFill>
              <a:schemeClr val="accent3">
                <a:lumMod val="50000"/>
              </a:schemeClr>
            </a:solidFill>
          </a:ln>
        </p:spPr>
      </p:pic>
      <p:cxnSp>
        <p:nvCxnSpPr>
          <p:cNvPr id="9" name="Straight Arrow Connector 8">
            <a:extLst>
              <a:ext uri="{FF2B5EF4-FFF2-40B4-BE49-F238E27FC236}">
                <a16:creationId xmlns:a16="http://schemas.microsoft.com/office/drawing/2014/main" id="{C685C0E0-A062-489C-99AE-B891719C9B10}"/>
              </a:ext>
            </a:extLst>
          </p:cNvPr>
          <p:cNvCxnSpPr>
            <a:cxnSpLocks/>
          </p:cNvCxnSpPr>
          <p:nvPr/>
        </p:nvCxnSpPr>
        <p:spPr>
          <a:xfrm flipH="1">
            <a:off x="1447800" y="762000"/>
            <a:ext cx="9906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28ED34A-D718-4664-A634-92E52396343A}"/>
              </a:ext>
            </a:extLst>
          </p:cNvPr>
          <p:cNvPicPr>
            <a:picLocks noChangeAspect="1"/>
          </p:cNvPicPr>
          <p:nvPr/>
        </p:nvPicPr>
        <p:blipFill rotWithShape="1">
          <a:blip r:embed="rId3"/>
          <a:srcRect l="8333" t="41146" r="50833" b="17535"/>
          <a:stretch/>
        </p:blipFill>
        <p:spPr>
          <a:xfrm>
            <a:off x="6440598" y="4991388"/>
            <a:ext cx="2621044" cy="1816492"/>
          </a:xfrm>
          <a:prstGeom prst="rect">
            <a:avLst/>
          </a:prstGeom>
          <a:ln w="38100">
            <a:solidFill>
              <a:srgbClr val="92D050"/>
            </a:solidFill>
          </a:ln>
        </p:spPr>
      </p:pic>
      <p:sp>
        <p:nvSpPr>
          <p:cNvPr id="2" name="Oval 1">
            <a:extLst>
              <a:ext uri="{FF2B5EF4-FFF2-40B4-BE49-F238E27FC236}">
                <a16:creationId xmlns:a16="http://schemas.microsoft.com/office/drawing/2014/main" id="{18561742-1AB7-4502-B56B-A32F41B54E68}"/>
              </a:ext>
            </a:extLst>
          </p:cNvPr>
          <p:cNvSpPr/>
          <p:nvPr/>
        </p:nvSpPr>
        <p:spPr>
          <a:xfrm>
            <a:off x="4855265" y="4329537"/>
            <a:ext cx="1295400" cy="685800"/>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BB383E7-E351-4810-9AA8-81CFFFFA1E43}"/>
              </a:ext>
            </a:extLst>
          </p:cNvPr>
          <p:cNvSpPr/>
          <p:nvPr/>
        </p:nvSpPr>
        <p:spPr>
          <a:xfrm>
            <a:off x="304800" y="3733823"/>
            <a:ext cx="1981200" cy="1676368"/>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78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EBBDAF24-7BB7-42CB-A585-288DAB8AE595}"/>
              </a:ext>
            </a:extLst>
          </p:cNvPr>
          <p:cNvPicPr>
            <a:picLocks noChangeAspect="1"/>
          </p:cNvPicPr>
          <p:nvPr/>
        </p:nvPicPr>
        <p:blipFill>
          <a:blip r:embed="rId2"/>
          <a:stretch>
            <a:fillRect/>
          </a:stretch>
        </p:blipFill>
        <p:spPr>
          <a:xfrm>
            <a:off x="-3530" y="41760"/>
            <a:ext cx="9098102" cy="6774481"/>
          </a:xfrm>
          <a:prstGeom prst="rect">
            <a:avLst/>
          </a:prstGeom>
        </p:spPr>
      </p:pic>
    </p:spTree>
    <p:extLst>
      <p:ext uri="{BB962C8B-B14F-4D97-AF65-F5344CB8AC3E}">
        <p14:creationId xmlns:p14="http://schemas.microsoft.com/office/powerpoint/2010/main" val="16134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5E289268-771E-4962-9691-D8D7FE88F5AB}"/>
              </a:ext>
            </a:extLst>
          </p:cNvPr>
          <p:cNvPicPr>
            <a:picLocks noChangeAspect="1"/>
          </p:cNvPicPr>
          <p:nvPr/>
        </p:nvPicPr>
        <p:blipFill>
          <a:blip r:embed="rId2"/>
          <a:stretch>
            <a:fillRect/>
          </a:stretch>
        </p:blipFill>
        <p:spPr>
          <a:xfrm>
            <a:off x="128864" y="300544"/>
            <a:ext cx="8886272" cy="5868557"/>
          </a:xfrm>
          <a:prstGeom prst="rect">
            <a:avLst/>
          </a:prstGeom>
        </p:spPr>
      </p:pic>
    </p:spTree>
    <p:extLst>
      <p:ext uri="{BB962C8B-B14F-4D97-AF65-F5344CB8AC3E}">
        <p14:creationId xmlns:p14="http://schemas.microsoft.com/office/powerpoint/2010/main" val="2165435049"/>
      </p:ext>
    </p:extLst>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8FAAAFF0B7643B461AFD5A8DA0835" ma:contentTypeVersion="24" ma:contentTypeDescription="Create a new document." ma:contentTypeScope="" ma:versionID="9b083f748770369b8a1fd6210de7c347">
  <xsd:schema xmlns:xsd="http://www.w3.org/2001/XMLSchema" xmlns:xs="http://www.w3.org/2001/XMLSchema" xmlns:p="http://schemas.microsoft.com/office/2006/metadata/properties" xmlns:ns3="390ee79f-b40f-4591-8cdc-7521104152bf" xmlns:ns4="c329e4f3-241d-4570-a0cd-ef7f4bf835e4" targetNamespace="http://schemas.microsoft.com/office/2006/metadata/properties" ma:root="true" ma:fieldsID="53ebd7aa4cfe66c6b4600146dd5390c2" ns3:_="" ns4:_="">
    <xsd:import namespace="390ee79f-b40f-4591-8cdc-7521104152bf"/>
    <xsd:import namespace="c329e4f3-241d-4570-a0cd-ef7f4bf835e4"/>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ee79f-b40f-4591-8cdc-7521104152bf" elementFormDefault="qualified">
    <xsd:import namespace="http://schemas.microsoft.com/office/2006/documentManagement/types"/>
    <xsd:import namespace="http://schemas.microsoft.com/office/infopath/2007/PartnerControls"/>
    <xsd:element name="NotebookType" ma:index="8" nillable="true" ma:displayName="Notebook Type" ma:indexed="tru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MediaServiceMetadata" ma:index="22" nillable="true" ma:displayName="MediaServiceMetadata" ma:description="" ma:hidden="true" ma:internalName="MediaServiceMetadata" ma:readOnly="true">
      <xsd:simpleType>
        <xsd:restriction base="dms:Note"/>
      </xsd:simpleType>
    </xsd:element>
    <xsd:element name="MediaServiceFastMetadata" ma:index="23" nillable="true" ma:displayName="MediaServiceFastMetadata" ma:description="" ma:hidden="true" ma:internalName="MediaServiceFastMetadata" ma:readOnly="true">
      <xsd:simpleType>
        <xsd:restriction base="dms:Note"/>
      </xsd:simpleType>
    </xsd:element>
    <xsd:element name="MediaServiceAutoTags" ma:index="24" nillable="true" ma:displayName="MediaServiceAutoTags" ma:internalName="MediaServiceAutoTags" ma:readOnly="true">
      <xsd:simpleType>
        <xsd:restriction base="dms:Text"/>
      </xsd:simpleType>
    </xsd:element>
    <xsd:element name="MediaServiceDateTaken" ma:index="25" nillable="true" ma:displayName="MediaServiceDateTaken" ma:hidden="true" ma:internalName="MediaServiceDateTaken" ma:readOnly="true">
      <xsd:simpleType>
        <xsd:restriction base="dms:Text"/>
      </xsd:simpleType>
    </xsd:element>
    <xsd:element name="MediaServiceLocation" ma:index="26" nillable="true" ma:displayName="MediaServiceLocation" ma:internalName="MediaServiceLocation"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29e4f3-241d-4570-a0cd-ef7f4bf835e4"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SharingHintHash" ma:index="21"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bookType xmlns="390ee79f-b40f-4591-8cdc-7521104152bf" xsi:nil="true"/>
    <Teachers xmlns="390ee79f-b40f-4591-8cdc-7521104152bf">
      <UserInfo>
        <DisplayName/>
        <AccountId xsi:nil="true"/>
        <AccountType/>
      </UserInfo>
    </Teachers>
    <AppVersion xmlns="390ee79f-b40f-4591-8cdc-7521104152bf" xsi:nil="true"/>
    <Invited_Students xmlns="390ee79f-b40f-4591-8cdc-7521104152bf" xsi:nil="true"/>
    <Self_Registration_Enabled xmlns="390ee79f-b40f-4591-8cdc-7521104152bf" xsi:nil="true"/>
    <FolderType xmlns="390ee79f-b40f-4591-8cdc-7521104152bf" xsi:nil="true"/>
    <Invited_Teachers xmlns="390ee79f-b40f-4591-8cdc-7521104152bf" xsi:nil="true"/>
    <Students xmlns="390ee79f-b40f-4591-8cdc-7521104152bf">
      <UserInfo>
        <DisplayName/>
        <AccountId xsi:nil="true"/>
        <AccountType/>
      </UserInfo>
    </Students>
    <Student_Groups xmlns="390ee79f-b40f-4591-8cdc-7521104152bf">
      <UserInfo>
        <DisplayName/>
        <AccountId xsi:nil="true"/>
        <AccountType/>
      </UserInfo>
    </Student_Groups>
    <DefaultSectionNames xmlns="390ee79f-b40f-4591-8cdc-7521104152bf" xsi:nil="true"/>
    <Owner xmlns="390ee79f-b40f-4591-8cdc-7521104152bf">
      <UserInfo>
        <DisplayName/>
        <AccountId xsi:nil="true"/>
        <AccountType/>
      </UserInfo>
    </Owner>
  </documentManagement>
</p:properties>
</file>

<file path=customXml/itemProps1.xml><?xml version="1.0" encoding="utf-8"?>
<ds:datastoreItem xmlns:ds="http://schemas.openxmlformats.org/officeDocument/2006/customXml" ds:itemID="{B19D0533-C557-4F09-880C-B4D09F16D18F}">
  <ds:schemaRefs>
    <ds:schemaRef ds:uri="390ee79f-b40f-4591-8cdc-7521104152bf"/>
    <ds:schemaRef ds:uri="c329e4f3-241d-4570-a0cd-ef7f4bf835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E72118-12B4-4FCF-9269-01B76265844A}">
  <ds:schemaRefs>
    <ds:schemaRef ds:uri="http://schemas.microsoft.com/sharepoint/v3/contenttype/forms"/>
  </ds:schemaRefs>
</ds:datastoreItem>
</file>

<file path=customXml/itemProps3.xml><?xml version="1.0" encoding="utf-8"?>
<ds:datastoreItem xmlns:ds="http://schemas.openxmlformats.org/officeDocument/2006/customXml" ds:itemID="{461BD4A6-9CC2-4AAA-B8DF-670E787B3163}">
  <ds:schemaRefs>
    <ds:schemaRef ds:uri="390ee79f-b40f-4591-8cdc-7521104152b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624</Words>
  <Application>Microsoft Office PowerPoint</Application>
  <PresentationFormat>On-screen Show (4:3)</PresentationFormat>
  <Paragraphs>116</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Georgia</vt:lpstr>
      <vt:lpstr>Trebuchet MS</vt:lpstr>
      <vt:lpstr>Wingdings</vt:lpstr>
      <vt:lpstr>Slipstream</vt:lpstr>
      <vt:lpstr>Using Naviance Your Future Planning Tool</vt:lpstr>
      <vt:lpstr>PowerPoint Presentation</vt:lpstr>
      <vt:lpstr> Naviance Features:  </vt:lpstr>
      <vt:lpstr>PowerPoint Presentation</vt:lpstr>
      <vt:lpstr>Let’s Get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Submitting your College Application</vt:lpstr>
      <vt:lpstr>PowerPoint Presentation</vt:lpstr>
      <vt:lpstr>PowerPoint Presentation</vt:lpstr>
      <vt:lpstr>PowerPoint Presentation</vt:lpstr>
      <vt:lpstr>PowerPoint Presentation</vt:lpstr>
      <vt:lpstr>PowerPoint Presentation</vt:lpstr>
      <vt:lpstr>The Common Black College Application www.commonblackcollegeapp.com   </vt:lpstr>
      <vt:lpstr>PowerPoint Presentation</vt:lpstr>
      <vt:lpstr>Financial Aid</vt:lpstr>
      <vt:lpstr>Career Tab</vt:lpstr>
      <vt:lpstr>PowerPoint Presentation</vt:lpstr>
      <vt:lpstr>Military or Trade School</vt:lpstr>
      <vt:lpstr>Workforce &amp; Career Training at HCC</vt:lpstr>
      <vt:lpstr>PowerPoint Presentation</vt:lpstr>
    </vt:vector>
  </TitlesOfParts>
  <Company>Harford County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Naviance The Post-Secondary Planning Tool</dc:title>
  <dc:creator>angfarthin</dc:creator>
  <cp:lastModifiedBy>Joyce, Hannah</cp:lastModifiedBy>
  <cp:revision>2</cp:revision>
  <cp:lastPrinted>2014-09-05T11:27:11Z</cp:lastPrinted>
  <dcterms:created xsi:type="dcterms:W3CDTF">2013-08-30T17:53:08Z</dcterms:created>
  <dcterms:modified xsi:type="dcterms:W3CDTF">2021-09-27T13:03:24Z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0x010100AE68FAAAFF0B7643B461AFD5A8DA0835</vt:lpwstr>
  </property>
</Properties>
</file>